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Lst>
  <p:sldSz cy="6858000" cx="12192000"/>
  <p:notesSz cx="6858000" cy="9144000"/>
  <p:embeddedFontLst>
    <p:embeddedFont>
      <p:font typeface="Montserrat SemiBold"/>
      <p:regular r:id="rId41"/>
      <p:bold r:id="rId42"/>
      <p:italic r:id="rId43"/>
      <p:boldItalic r:id="rId44"/>
    </p:embeddedFont>
    <p:embeddedFont>
      <p:font typeface="Montserrat"/>
      <p:regular r:id="rId45"/>
      <p:bold r:id="rId46"/>
      <p:italic r:id="rId47"/>
      <p:boldItalic r:id="rId48"/>
    </p:embeddedFont>
    <p:embeddedFont>
      <p:font typeface="Montserrat Medium"/>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53" roundtripDataSignature="AMtx7mj16L5TMDM4L6LV1hKRWi5OZzGMt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1284E7A-4F51-477C-BDE0-A5676ACFBF16}">
  <a:tblStyle styleId="{11284E7A-4F51-477C-BDE0-A5676ACFBF16}"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444A7FFD-F4E2-41D4-98CE-3A03E3B48C72}"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1BCE30E3-AC1D-4182-B070-C39959EBDD18}" styleName="Table_2">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b="off" i="off"/>
      <a:tcStyle>
        <a:fill>
          <a:solidFill>
            <a:srgbClr val="CDD4EA"/>
          </a:solidFill>
        </a:fill>
      </a:tcStyle>
    </a:band1H>
    <a:band2H>
      <a:tcTxStyle b="off" i="off"/>
    </a:band2H>
    <a:band1V>
      <a:tcTxStyle b="off" i="off"/>
      <a:tcStyle>
        <a:fill>
          <a:solidFill>
            <a:srgbClr val="CDD4EA"/>
          </a:solidFill>
        </a:fill>
      </a:tcStyle>
    </a:band1V>
    <a:band2V>
      <a:tcTxStyle b="off" i="off"/>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font" Target="fonts/MontserratSemiBold-bold.fntdata"/><Relationship Id="rId41" Type="http://schemas.openxmlformats.org/officeDocument/2006/relationships/font" Target="fonts/MontserratSemiBold-regular.fntdata"/><Relationship Id="rId44" Type="http://schemas.openxmlformats.org/officeDocument/2006/relationships/font" Target="fonts/MontserratSemiBold-boldItalic.fntdata"/><Relationship Id="rId43" Type="http://schemas.openxmlformats.org/officeDocument/2006/relationships/font" Target="fonts/MontserratSemiBold-italic.fntdata"/><Relationship Id="rId46" Type="http://schemas.openxmlformats.org/officeDocument/2006/relationships/font" Target="fonts/Montserrat-bold.fntdata"/><Relationship Id="rId45" Type="http://schemas.openxmlformats.org/officeDocument/2006/relationships/font" Target="fonts/Montserra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Montserrat-boldItalic.fntdata"/><Relationship Id="rId47" Type="http://schemas.openxmlformats.org/officeDocument/2006/relationships/font" Target="fonts/Montserrat-italic.fntdata"/><Relationship Id="rId49" Type="http://schemas.openxmlformats.org/officeDocument/2006/relationships/font" Target="fonts/MontserratMedium-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MontserratMedium-italic.fntdata"/><Relationship Id="rId50" Type="http://schemas.openxmlformats.org/officeDocument/2006/relationships/font" Target="fonts/MontserratMedium-bold.fntdata"/><Relationship Id="rId53" Type="http://customschemas.google.com/relationships/presentationmetadata" Target="metadata"/><Relationship Id="rId52" Type="http://schemas.openxmlformats.org/officeDocument/2006/relationships/font" Target="fonts/MontserratMedium-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MX"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 name="Google Shape;7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0" name="Google Shape;80;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48" name="Google Shape;148;p6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55" name="Google Shape;155;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64" name="Google Shape;164;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6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 name="Google Shape;170;p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88" name="Google Shape;188;p6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4" name="Google Shape;19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95" name="Google Shape;195;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02" name="Google Shape;202;p5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9" name="Google Shape;209;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7" name="Google Shape;217;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4" name="Google Shape;224;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8" name="Google Shape;238;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45" name="Google Shape;245;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56" name="Google Shape;256;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 name="Google Shape;262;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63" name="Google Shape;263;p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1:notes"/>
          <p:cNvSpPr txBox="1"/>
          <p:nvPr>
            <p:ph idx="1" type="body"/>
          </p:nvPr>
        </p:nvSpPr>
        <p:spPr>
          <a:xfrm>
            <a:off x="679768" y="4777958"/>
            <a:ext cx="5438140" cy="390923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270" name="Google Shape;270;p21:notes"/>
          <p:cNvSpPr/>
          <p:nvPr>
            <p:ph idx="2" type="sldImg"/>
          </p:nvPr>
        </p:nvSpPr>
        <p:spPr>
          <a:xfrm>
            <a:off x="422275" y="1241425"/>
            <a:ext cx="5953125" cy="33496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2" name="Google Shape;292;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93" name="Google Shape;293;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300" name="Google Shape;300;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7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6" name="Google Shape;306;p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7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7" name="Google Shape;317;p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95" name="Google Shape;95;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7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5" name="Google Shape;345;p7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346" name="Google Shape;346;p7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s-MX"/>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7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2" name="Google Shape;352;p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7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7" name="Google Shape;357;p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3" name="Google Shape;363;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0" name="Google Shape;100;p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p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8" name="Google Shape;108;p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 name="Google Shape;116;p6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p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4" name="Google Shape;124;p6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p6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 name="Google Shape;132;p6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6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9" name="Google Shape;139;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0" name="Google Shape;140;p6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s-MX"/>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7.png"/><Relationship Id="rId3" Type="http://schemas.openxmlformats.org/officeDocument/2006/relationships/image" Target="../media/image10.png"/><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0.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iapositiva de título">
  <p:cSld name="2_Diapositiva de título">
    <p:bg>
      <p:bgPr>
        <a:blipFill>
          <a:blip r:embed="rId2">
            <a:alphaModFix/>
          </a:blip>
          <a:stretch>
            <a:fillRect/>
          </a:stretch>
        </a:blipFill>
      </p:bgPr>
    </p:bg>
    <p:spTree>
      <p:nvGrpSpPr>
        <p:cNvPr id="13" name="Shape 13"/>
        <p:cNvGrpSpPr/>
        <p:nvPr/>
      </p:nvGrpSpPr>
      <p:grpSpPr>
        <a:xfrm>
          <a:off x="0" y="0"/>
          <a:ext cx="0" cy="0"/>
          <a:chOff x="0" y="0"/>
          <a:chExt cx="0" cy="0"/>
        </a:xfrm>
      </p:grpSpPr>
      <p:sp>
        <p:nvSpPr>
          <p:cNvPr id="14" name="Google Shape;14;p42"/>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42"/>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42"/>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MX"/>
              <a:t>‹#›</a:t>
            </a:fld>
            <a:endParaRPr/>
          </a:p>
        </p:txBody>
      </p:sp>
      <p:sp>
        <p:nvSpPr>
          <p:cNvPr id="17" name="Google Shape;17;p42"/>
          <p:cNvSpPr txBox="1"/>
          <p:nvPr>
            <p:ph type="title"/>
          </p:nvPr>
        </p:nvSpPr>
        <p:spPr>
          <a:xfrm>
            <a:off x="363220" y="1955870"/>
            <a:ext cx="11465560" cy="1325563"/>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DEC9A2"/>
              </a:buClr>
              <a:buSzPts val="4400"/>
              <a:buFont typeface="Montserrat SemiBold"/>
              <a:buNone/>
              <a:defRPr b="0" i="0" sz="4400" u="none" cap="none" strike="noStrike">
                <a:solidFill>
                  <a:srgbClr val="DEC9A2"/>
                </a:solidFill>
                <a:latin typeface="Montserrat SemiBold"/>
                <a:ea typeface="Montserrat SemiBold"/>
                <a:cs typeface="Montserrat SemiBold"/>
                <a:sym typeface="Montserrat SemiBol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8" name="Google Shape;18;p42"/>
          <p:cNvSpPr txBox="1"/>
          <p:nvPr>
            <p:ph idx="1" type="body"/>
          </p:nvPr>
        </p:nvSpPr>
        <p:spPr>
          <a:xfrm>
            <a:off x="363220" y="3460818"/>
            <a:ext cx="11465560" cy="1137921"/>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chemeClr val="lt1"/>
              </a:buClr>
              <a:buSzPts val="2400"/>
              <a:buFont typeface="Arial"/>
              <a:buNone/>
              <a:defRPr b="0" i="0" sz="2400" u="none" cap="none" strike="noStrike">
                <a:solidFill>
                  <a:schemeClr val="lt1"/>
                </a:solidFill>
                <a:latin typeface="Montserrat SemiBold"/>
                <a:ea typeface="Montserrat SemiBold"/>
                <a:cs typeface="Montserrat SemiBold"/>
                <a:sym typeface="Montserrat SemiBold"/>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p:cSld name="3_Encabezado de sección 2">
    <p:bg>
      <p:bgPr>
        <a:blipFill>
          <a:blip r:embed="rId2">
            <a:alphaModFix/>
          </a:blip>
          <a:stretch>
            <a:fillRect/>
          </a:stretch>
        </a:blipFill>
      </p:bgPr>
    </p:bg>
    <p:spTree>
      <p:nvGrpSpPr>
        <p:cNvPr id="66" name="Shape 66"/>
        <p:cNvGrpSpPr/>
        <p:nvPr/>
      </p:nvGrpSpPr>
      <p:grpSpPr>
        <a:xfrm>
          <a:off x="0" y="0"/>
          <a:ext cx="0" cy="0"/>
          <a:chOff x="0" y="0"/>
          <a:chExt cx="0" cy="0"/>
        </a:xfrm>
      </p:grpSpPr>
      <p:sp>
        <p:nvSpPr>
          <p:cNvPr id="67" name="Google Shape;67;p57"/>
          <p:cNvSpPr/>
          <p:nvPr/>
        </p:nvSpPr>
        <p:spPr>
          <a:xfrm>
            <a:off x="4654626" y="0"/>
            <a:ext cx="7537374"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8" name="Google Shape;68;p57"/>
          <p:cNvSpPr txBox="1"/>
          <p:nvPr>
            <p:ph type="title"/>
          </p:nvPr>
        </p:nvSpPr>
        <p:spPr>
          <a:xfrm>
            <a:off x="434163" y="368595"/>
            <a:ext cx="3684182" cy="2469966"/>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rgbClr val="691C32"/>
              </a:buClr>
              <a:buSzPts val="4000"/>
              <a:buFont typeface="Montserrat SemiBold"/>
              <a:buNone/>
              <a:defRPr b="0" i="0" sz="4000" u="none" cap="none" strike="noStrike">
                <a:solidFill>
                  <a:srgbClr val="691C32"/>
                </a:solidFill>
                <a:latin typeface="Montserrat SemiBold"/>
                <a:ea typeface="Montserrat SemiBold"/>
                <a:cs typeface="Montserrat SemiBold"/>
                <a:sym typeface="Montserrat SemiBol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pic>
        <p:nvPicPr>
          <p:cNvPr id="69" name="Google Shape;69;p57"/>
          <p:cNvPicPr preferRelativeResize="0"/>
          <p:nvPr/>
        </p:nvPicPr>
        <p:blipFill rotWithShape="1">
          <a:blip r:embed="rId3">
            <a:alphaModFix/>
          </a:blip>
          <a:srcRect b="0" l="0" r="0" t="0"/>
          <a:stretch/>
        </p:blipFill>
        <p:spPr>
          <a:xfrm>
            <a:off x="9886949" y="306906"/>
            <a:ext cx="1993901" cy="491887"/>
          </a:xfrm>
          <a:prstGeom prst="rect">
            <a:avLst/>
          </a:prstGeom>
          <a:noFill/>
          <a:ln>
            <a:noFill/>
          </a:ln>
        </p:spPr>
      </p:pic>
      <p:pic>
        <p:nvPicPr>
          <p:cNvPr id="70" name="Google Shape;70;p57"/>
          <p:cNvPicPr preferRelativeResize="0"/>
          <p:nvPr/>
        </p:nvPicPr>
        <p:blipFill rotWithShape="1">
          <a:blip r:embed="rId4">
            <a:alphaModFix/>
          </a:blip>
          <a:srcRect b="0" l="0" r="0" t="0"/>
          <a:stretch/>
        </p:blipFill>
        <p:spPr>
          <a:xfrm>
            <a:off x="10295258" y="5752945"/>
            <a:ext cx="1565492" cy="872249"/>
          </a:xfrm>
          <a:prstGeom prst="rect">
            <a:avLst/>
          </a:prstGeom>
          <a:noFill/>
          <a:ln>
            <a:noFill/>
          </a:ln>
        </p:spPr>
      </p:pic>
      <p:sp>
        <p:nvSpPr>
          <p:cNvPr id="71" name="Google Shape;71;p57"/>
          <p:cNvSpPr/>
          <p:nvPr/>
        </p:nvSpPr>
        <p:spPr>
          <a:xfrm>
            <a:off x="0" y="6720289"/>
            <a:ext cx="12192000" cy="137711"/>
          </a:xfrm>
          <a:prstGeom prst="rect">
            <a:avLst/>
          </a:prstGeom>
          <a:gradFill>
            <a:gsLst>
              <a:gs pos="0">
                <a:srgbClr val="DDC9A3"/>
              </a:gs>
              <a:gs pos="17000">
                <a:srgbClr val="DDC9A3"/>
              </a:gs>
              <a:gs pos="100000">
                <a:schemeClr val="lt1"/>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2" name="Google Shape;72;p57"/>
          <p:cNvSpPr/>
          <p:nvPr/>
        </p:nvSpPr>
        <p:spPr>
          <a:xfrm>
            <a:off x="1" y="0"/>
            <a:ext cx="236862" cy="1620309"/>
          </a:xfrm>
          <a:prstGeom prst="rect">
            <a:avLst/>
          </a:prstGeom>
          <a:solidFill>
            <a:srgbClr val="691C3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p:cSld name="En blanco">
    <p:bg>
      <p:bgPr>
        <a:blipFill>
          <a:blip r:embed="rId2">
            <a:alphaModFix/>
          </a:blip>
          <a:stretch>
            <a:fillRect/>
          </a:stretch>
        </a:blipFill>
      </p:bgPr>
    </p:bg>
    <p:spTree>
      <p:nvGrpSpPr>
        <p:cNvPr id="73" name="Shape 73"/>
        <p:cNvGrpSpPr/>
        <p:nvPr/>
      </p:nvGrpSpPr>
      <p:grpSpPr>
        <a:xfrm>
          <a:off x="0" y="0"/>
          <a:ext cx="0" cy="0"/>
          <a:chOff x="0" y="0"/>
          <a:chExt cx="0" cy="0"/>
        </a:xfrm>
      </p:grpSpPr>
      <p:sp>
        <p:nvSpPr>
          <p:cNvPr id="74" name="Google Shape;74;p58"/>
          <p:cNvSpPr txBox="1"/>
          <p:nvPr>
            <p:ph type="title"/>
          </p:nvPr>
        </p:nvSpPr>
        <p:spPr>
          <a:xfrm>
            <a:off x="434163" y="368595"/>
            <a:ext cx="3684182" cy="2469966"/>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rgbClr val="691C32"/>
              </a:buClr>
              <a:buSzPts val="4000"/>
              <a:buFont typeface="Montserrat SemiBold"/>
              <a:buNone/>
              <a:defRPr b="0" i="0" sz="4000" u="none" cap="none" strike="noStrike">
                <a:solidFill>
                  <a:srgbClr val="691C32"/>
                </a:solidFill>
                <a:latin typeface="Montserrat SemiBold"/>
                <a:ea typeface="Montserrat SemiBold"/>
                <a:cs typeface="Montserrat SemiBold"/>
                <a:sym typeface="Montserrat SemiBol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pic>
        <p:nvPicPr>
          <p:cNvPr id="75" name="Google Shape;75;p58"/>
          <p:cNvPicPr preferRelativeResize="0"/>
          <p:nvPr/>
        </p:nvPicPr>
        <p:blipFill rotWithShape="1">
          <a:blip r:embed="rId3">
            <a:alphaModFix/>
          </a:blip>
          <a:srcRect b="0" l="0" r="0" t="0"/>
          <a:stretch/>
        </p:blipFill>
        <p:spPr>
          <a:xfrm>
            <a:off x="9886949" y="306906"/>
            <a:ext cx="1993901" cy="491887"/>
          </a:xfrm>
          <a:prstGeom prst="rect">
            <a:avLst/>
          </a:prstGeom>
          <a:noFill/>
          <a:ln>
            <a:noFill/>
          </a:ln>
        </p:spPr>
      </p:pic>
      <p:pic>
        <p:nvPicPr>
          <p:cNvPr id="76" name="Google Shape;76;p58"/>
          <p:cNvPicPr preferRelativeResize="0"/>
          <p:nvPr/>
        </p:nvPicPr>
        <p:blipFill rotWithShape="1">
          <a:blip r:embed="rId4">
            <a:alphaModFix/>
          </a:blip>
          <a:srcRect b="0" l="0" r="0" t="0"/>
          <a:stretch/>
        </p:blipFill>
        <p:spPr>
          <a:xfrm>
            <a:off x="10295258" y="5752945"/>
            <a:ext cx="1565492" cy="87224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p:cSld name="Encabezado de sección">
    <p:bg>
      <p:bgPr>
        <a:blipFill>
          <a:blip r:embed="rId2">
            <a:alphaModFix/>
          </a:blip>
          <a:stretch>
            <a:fillRect/>
          </a:stretch>
        </a:blipFill>
      </p:bgPr>
    </p:bg>
    <p:spTree>
      <p:nvGrpSpPr>
        <p:cNvPr id="19" name="Shape 19"/>
        <p:cNvGrpSpPr/>
        <p:nvPr/>
      </p:nvGrpSpPr>
      <p:grpSpPr>
        <a:xfrm>
          <a:off x="0" y="0"/>
          <a:ext cx="0" cy="0"/>
          <a:chOff x="0" y="0"/>
          <a:chExt cx="0" cy="0"/>
        </a:xfrm>
      </p:grpSpPr>
      <p:sp>
        <p:nvSpPr>
          <p:cNvPr id="20" name="Google Shape;20;p43"/>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3"/>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43"/>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MX"/>
              <a:t>‹#›</a:t>
            </a:fld>
            <a:endParaRPr/>
          </a:p>
        </p:txBody>
      </p:sp>
      <p:sp>
        <p:nvSpPr>
          <p:cNvPr id="23" name="Google Shape;23;p43"/>
          <p:cNvSpPr txBox="1"/>
          <p:nvPr>
            <p:ph type="title"/>
          </p:nvPr>
        </p:nvSpPr>
        <p:spPr>
          <a:xfrm>
            <a:off x="831850" y="784707"/>
            <a:ext cx="10521951" cy="1806095"/>
          </a:xfrm>
          <a:prstGeom prst="rect">
            <a:avLst/>
          </a:prstGeom>
          <a:noFill/>
          <a:ln>
            <a:noFill/>
          </a:ln>
        </p:spPr>
        <p:txBody>
          <a:bodyPr anchorCtr="0" anchor="b" bIns="45700" lIns="91425" spcFirstLastPara="1" rIns="91425" wrap="square" tIns="45700">
            <a:normAutofit/>
          </a:bodyPr>
          <a:lstStyle>
            <a:lvl1pPr lvl="0" marR="0" rtl="0" algn="ctr">
              <a:lnSpc>
                <a:spcPct val="90000"/>
              </a:lnSpc>
              <a:spcBef>
                <a:spcPts val="0"/>
              </a:spcBef>
              <a:spcAft>
                <a:spcPts val="0"/>
              </a:spcAft>
              <a:buClr>
                <a:srgbClr val="6E152E"/>
              </a:buClr>
              <a:buSzPts val="4400"/>
              <a:buFont typeface="Montserrat SemiBold"/>
              <a:buNone/>
              <a:defRPr b="1" i="0" sz="4400" u="none" cap="none" strike="noStrike">
                <a:solidFill>
                  <a:srgbClr val="6E152E"/>
                </a:solidFill>
                <a:latin typeface="Montserrat SemiBold"/>
                <a:ea typeface="Montserrat SemiBold"/>
                <a:cs typeface="Montserrat SemiBold"/>
                <a:sym typeface="Montserrat SemiBol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4" name="Google Shape;24;p43"/>
          <p:cNvSpPr txBox="1"/>
          <p:nvPr>
            <p:ph idx="1" type="body"/>
          </p:nvPr>
        </p:nvSpPr>
        <p:spPr>
          <a:xfrm>
            <a:off x="831851" y="2956561"/>
            <a:ext cx="10515600" cy="220805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888888"/>
              </a:buClr>
              <a:buSzPts val="2400"/>
              <a:buFont typeface="Arial"/>
              <a:buNone/>
              <a:defRPr b="0" i="0" sz="2400" u="none" cap="none" strike="noStrike">
                <a:solidFill>
                  <a:srgbClr val="888888"/>
                </a:solidFill>
                <a:latin typeface="Montserrat"/>
                <a:ea typeface="Montserrat"/>
                <a:cs typeface="Montserrat"/>
                <a:sym typeface="Montserrat"/>
              </a:defRPr>
            </a:lvl1pPr>
            <a:lvl2pPr indent="-228600" lvl="1" marL="914400" marR="0" rtl="0" algn="l">
              <a:lnSpc>
                <a:spcPct val="90000"/>
              </a:lnSpc>
              <a:spcBef>
                <a:spcPts val="5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5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Encabezado de sección">
  <p:cSld name="1_Encabezado de sección">
    <p:bg>
      <p:bgPr>
        <a:blipFill>
          <a:blip r:embed="rId2">
            <a:alphaModFix/>
          </a:blip>
          <a:stretch>
            <a:fillRect/>
          </a:stretch>
        </a:blipFill>
      </p:bgPr>
    </p:bg>
    <p:spTree>
      <p:nvGrpSpPr>
        <p:cNvPr id="25" name="Shape 25"/>
        <p:cNvGrpSpPr/>
        <p:nvPr/>
      </p:nvGrpSpPr>
      <p:grpSpPr>
        <a:xfrm>
          <a:off x="0" y="0"/>
          <a:ext cx="0" cy="0"/>
          <a:chOff x="0" y="0"/>
          <a:chExt cx="0" cy="0"/>
        </a:xfrm>
      </p:grpSpPr>
      <p:sp>
        <p:nvSpPr>
          <p:cNvPr id="26" name="Google Shape;26;p44"/>
          <p:cNvSpPr txBox="1"/>
          <p:nvPr>
            <p:ph type="title"/>
          </p:nvPr>
        </p:nvSpPr>
        <p:spPr>
          <a:xfrm>
            <a:off x="831850" y="784707"/>
            <a:ext cx="10521951" cy="1806095"/>
          </a:xfrm>
          <a:prstGeom prst="rect">
            <a:avLst/>
          </a:prstGeom>
          <a:noFill/>
          <a:ln>
            <a:noFill/>
          </a:ln>
        </p:spPr>
        <p:txBody>
          <a:bodyPr anchorCtr="0" anchor="b" bIns="45700" lIns="91425" spcFirstLastPara="1" rIns="91425" wrap="square" tIns="45700">
            <a:normAutofit/>
          </a:bodyPr>
          <a:lstStyle>
            <a:lvl1pPr lvl="0" marR="0" rtl="0" algn="ctr">
              <a:lnSpc>
                <a:spcPct val="90000"/>
              </a:lnSpc>
              <a:spcBef>
                <a:spcPts val="0"/>
              </a:spcBef>
              <a:spcAft>
                <a:spcPts val="0"/>
              </a:spcAft>
              <a:buClr>
                <a:srgbClr val="6E152E"/>
              </a:buClr>
              <a:buSzPts val="4400"/>
              <a:buFont typeface="Montserrat SemiBold"/>
              <a:buNone/>
              <a:defRPr b="1" i="0" sz="4400" u="none" cap="none" strike="noStrike">
                <a:solidFill>
                  <a:srgbClr val="6E152E"/>
                </a:solidFill>
                <a:latin typeface="Montserrat SemiBold"/>
                <a:ea typeface="Montserrat SemiBold"/>
                <a:cs typeface="Montserrat SemiBold"/>
                <a:sym typeface="Montserrat SemiBol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7" name="Google Shape;27;p44"/>
          <p:cNvSpPr txBox="1"/>
          <p:nvPr>
            <p:ph idx="1" type="body"/>
          </p:nvPr>
        </p:nvSpPr>
        <p:spPr>
          <a:xfrm>
            <a:off x="831851" y="2956561"/>
            <a:ext cx="10515600" cy="220805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888888"/>
              </a:buClr>
              <a:buSzPts val="2400"/>
              <a:buFont typeface="Arial"/>
              <a:buNone/>
              <a:defRPr b="0" i="0" sz="2400" u="none" cap="none" strike="noStrike">
                <a:solidFill>
                  <a:srgbClr val="888888"/>
                </a:solidFill>
                <a:latin typeface="Montserrat"/>
                <a:ea typeface="Montserrat"/>
                <a:cs typeface="Montserrat"/>
                <a:sym typeface="Montserrat"/>
              </a:defRPr>
            </a:lvl1pPr>
            <a:lvl2pPr indent="-228600" lvl="1" marL="914400" marR="0" rtl="0" algn="l">
              <a:lnSpc>
                <a:spcPct val="90000"/>
              </a:lnSpc>
              <a:spcBef>
                <a:spcPts val="5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5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9pPr>
          </a:lstStyle>
          <a:p/>
        </p:txBody>
      </p:sp>
      <p:sp>
        <p:nvSpPr>
          <p:cNvPr id="28" name="Google Shape;28;p44"/>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4"/>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4"/>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ítulo y objetos" type="obj">
  <p:cSld name="OBJECT">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45"/>
          <p:cNvSpPr txBox="1"/>
          <p:nvPr>
            <p:ph type="title"/>
          </p:nvPr>
        </p:nvSpPr>
        <p:spPr>
          <a:xfrm>
            <a:off x="426720" y="555683"/>
            <a:ext cx="4114800" cy="1029144"/>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6E152E"/>
              </a:buClr>
              <a:buSzPts val="4000"/>
              <a:buFont typeface="Montserrat SemiBold"/>
              <a:buNone/>
              <a:defRPr b="0" i="0" sz="4000" u="none" cap="none" strike="noStrike">
                <a:solidFill>
                  <a:srgbClr val="6E152E"/>
                </a:solidFill>
                <a:latin typeface="Montserrat SemiBold"/>
                <a:ea typeface="Montserrat SemiBold"/>
                <a:cs typeface="Montserrat SemiBold"/>
                <a:sym typeface="Montserrat SemiBol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3" name="Google Shape;33;p45"/>
          <p:cNvSpPr txBox="1"/>
          <p:nvPr>
            <p:ph idx="1" type="body"/>
          </p:nvPr>
        </p:nvSpPr>
        <p:spPr>
          <a:xfrm>
            <a:off x="4988560" y="1825625"/>
            <a:ext cx="6365240" cy="4351339"/>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90000"/>
              </a:lnSpc>
              <a:spcBef>
                <a:spcPts val="1000"/>
              </a:spcBef>
              <a:spcAft>
                <a:spcPts val="0"/>
              </a:spcAft>
              <a:buClr>
                <a:srgbClr val="404040"/>
              </a:buClr>
              <a:buSzPts val="2400"/>
              <a:buFont typeface="Arial"/>
              <a:buNone/>
              <a:defRPr b="0" i="0" sz="2400" u="none" cap="none" strike="noStrike">
                <a:solidFill>
                  <a:srgbClr val="404040"/>
                </a:solidFill>
                <a:latin typeface="Montserrat SemiBold"/>
                <a:ea typeface="Montserrat SemiBold"/>
                <a:cs typeface="Montserrat SemiBold"/>
                <a:sym typeface="Montserrat SemiBold"/>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4" name="Google Shape;34;p45"/>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45"/>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45"/>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7" name="Shape 37"/>
        <p:cNvGrpSpPr/>
        <p:nvPr/>
      </p:nvGrpSpPr>
      <p:grpSpPr>
        <a:xfrm>
          <a:off x="0" y="0"/>
          <a:ext cx="0" cy="0"/>
          <a:chOff x="0" y="0"/>
          <a:chExt cx="0" cy="0"/>
        </a:xfrm>
      </p:grpSpPr>
      <p:sp>
        <p:nvSpPr>
          <p:cNvPr id="38" name="Google Shape;38;p76"/>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76"/>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76"/>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a:lvl1pPr>
            <a:lvl2pPr indent="0" lvl="1" marL="0" marR="0" algn="r">
              <a:lnSpc>
                <a:spcPct val="100000"/>
              </a:lnSpc>
              <a:spcBef>
                <a:spcPts val="0"/>
              </a:spcBef>
              <a:spcAft>
                <a:spcPts val="0"/>
              </a:spcAft>
              <a:buClr>
                <a:srgbClr val="000000"/>
              </a:buClr>
              <a:buSzPts val="1200"/>
              <a:buFont typeface="Arial"/>
              <a:buNone/>
              <a:defRPr/>
            </a:lvl2pPr>
            <a:lvl3pPr indent="0" lvl="2" marL="0" marR="0" algn="r">
              <a:lnSpc>
                <a:spcPct val="100000"/>
              </a:lnSpc>
              <a:spcBef>
                <a:spcPts val="0"/>
              </a:spcBef>
              <a:spcAft>
                <a:spcPts val="0"/>
              </a:spcAft>
              <a:buClr>
                <a:srgbClr val="000000"/>
              </a:buClr>
              <a:buSzPts val="1200"/>
              <a:buFont typeface="Arial"/>
              <a:buNone/>
              <a:defRPr/>
            </a:lvl3pPr>
            <a:lvl4pPr indent="0" lvl="3" marL="0" marR="0" algn="r">
              <a:lnSpc>
                <a:spcPct val="100000"/>
              </a:lnSpc>
              <a:spcBef>
                <a:spcPts val="0"/>
              </a:spcBef>
              <a:spcAft>
                <a:spcPts val="0"/>
              </a:spcAft>
              <a:buClr>
                <a:srgbClr val="000000"/>
              </a:buClr>
              <a:buSzPts val="1200"/>
              <a:buFont typeface="Arial"/>
              <a:buNone/>
              <a:defRPr/>
            </a:lvl4pPr>
            <a:lvl5pPr indent="0" lvl="4" marL="0" marR="0" algn="r">
              <a:lnSpc>
                <a:spcPct val="100000"/>
              </a:lnSpc>
              <a:spcBef>
                <a:spcPts val="0"/>
              </a:spcBef>
              <a:spcAft>
                <a:spcPts val="0"/>
              </a:spcAft>
              <a:buClr>
                <a:srgbClr val="000000"/>
              </a:buClr>
              <a:buSzPts val="1200"/>
              <a:buFont typeface="Arial"/>
              <a:buNone/>
              <a:defRPr/>
            </a:lvl5pPr>
            <a:lvl6pPr indent="0" lvl="5" marL="0" marR="0" algn="r">
              <a:lnSpc>
                <a:spcPct val="100000"/>
              </a:lnSpc>
              <a:spcBef>
                <a:spcPts val="0"/>
              </a:spcBef>
              <a:spcAft>
                <a:spcPts val="0"/>
              </a:spcAft>
              <a:buClr>
                <a:srgbClr val="000000"/>
              </a:buClr>
              <a:buSzPts val="1200"/>
              <a:buFont typeface="Arial"/>
              <a:buNone/>
              <a:defRPr/>
            </a:lvl6pPr>
            <a:lvl7pPr indent="0" lvl="6" marL="0" marR="0" algn="r">
              <a:lnSpc>
                <a:spcPct val="100000"/>
              </a:lnSpc>
              <a:spcBef>
                <a:spcPts val="0"/>
              </a:spcBef>
              <a:spcAft>
                <a:spcPts val="0"/>
              </a:spcAft>
              <a:buClr>
                <a:srgbClr val="000000"/>
              </a:buClr>
              <a:buSzPts val="1200"/>
              <a:buFont typeface="Arial"/>
              <a:buNone/>
              <a:defRPr/>
            </a:lvl7pPr>
            <a:lvl8pPr indent="0" lvl="7" marL="0" marR="0" algn="r">
              <a:lnSpc>
                <a:spcPct val="100000"/>
              </a:lnSpc>
              <a:spcBef>
                <a:spcPts val="0"/>
              </a:spcBef>
              <a:spcAft>
                <a:spcPts val="0"/>
              </a:spcAft>
              <a:buClr>
                <a:srgbClr val="000000"/>
              </a:buClr>
              <a:buSzPts val="1200"/>
              <a:buFont typeface="Arial"/>
              <a:buNone/>
              <a:defRPr/>
            </a:lvl8pPr>
            <a:lvl9pPr indent="0" lvl="8" marL="0" marR="0" algn="r">
              <a:lnSpc>
                <a:spcPct val="100000"/>
              </a:lnSpc>
              <a:spcBef>
                <a:spcPts val="0"/>
              </a:spcBef>
              <a:spcAft>
                <a:spcPts val="0"/>
              </a:spcAft>
              <a:buClr>
                <a:srgbClr val="000000"/>
              </a:buClr>
              <a:buSzPts val="1200"/>
              <a:buFont typeface="Arial"/>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Encabezado de sección">
  <p:cSld name="3_Encabezado de sección">
    <p:bg>
      <p:bgPr>
        <a:blipFill>
          <a:blip r:embed="rId2">
            <a:alphaModFix/>
          </a:blip>
          <a:stretch>
            <a:fillRect/>
          </a:stretch>
        </a:blipFill>
      </p:bgPr>
    </p:bg>
    <p:spTree>
      <p:nvGrpSpPr>
        <p:cNvPr id="41" name="Shape 41"/>
        <p:cNvGrpSpPr/>
        <p:nvPr/>
      </p:nvGrpSpPr>
      <p:grpSpPr>
        <a:xfrm>
          <a:off x="0" y="0"/>
          <a:ext cx="0" cy="0"/>
          <a:chOff x="0" y="0"/>
          <a:chExt cx="0" cy="0"/>
        </a:xfrm>
      </p:grpSpPr>
      <p:sp>
        <p:nvSpPr>
          <p:cNvPr id="42" name="Google Shape;42;p77"/>
          <p:cNvSpPr txBox="1"/>
          <p:nvPr>
            <p:ph type="title"/>
          </p:nvPr>
        </p:nvSpPr>
        <p:spPr>
          <a:xfrm>
            <a:off x="831850" y="784708"/>
            <a:ext cx="10521950" cy="1806094"/>
          </a:xfrm>
          <a:prstGeom prst="rect">
            <a:avLst/>
          </a:prstGeom>
          <a:noFill/>
          <a:ln>
            <a:noFill/>
          </a:ln>
        </p:spPr>
        <p:txBody>
          <a:bodyPr anchorCtr="0" anchor="b" bIns="45700" lIns="91425" spcFirstLastPara="1" rIns="91425" wrap="square" tIns="45700">
            <a:normAutofit/>
          </a:bodyPr>
          <a:lstStyle>
            <a:lvl1pPr lvl="0" marR="0" rtl="0" algn="ctr">
              <a:lnSpc>
                <a:spcPct val="100000"/>
              </a:lnSpc>
              <a:spcBef>
                <a:spcPts val="0"/>
              </a:spcBef>
              <a:spcAft>
                <a:spcPts val="0"/>
              </a:spcAft>
              <a:buSzPts val="1400"/>
              <a:buNone/>
              <a:defRPr b="1" i="0" sz="4400" u="none" cap="none" strike="noStrike">
                <a:solidFill>
                  <a:srgbClr val="BC945A"/>
                </a:solidFill>
                <a:latin typeface="Montserrat SemiBold"/>
                <a:ea typeface="Montserrat SemiBold"/>
                <a:cs typeface="Montserrat SemiBold"/>
                <a:sym typeface="Montserrat SemiBold"/>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43" name="Google Shape;43;p77"/>
          <p:cNvSpPr txBox="1"/>
          <p:nvPr>
            <p:ph idx="1" type="body"/>
          </p:nvPr>
        </p:nvSpPr>
        <p:spPr>
          <a:xfrm>
            <a:off x="831850" y="2956562"/>
            <a:ext cx="10515600" cy="220805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2400"/>
              <a:buFont typeface="Arial"/>
              <a:buNone/>
              <a:defRPr b="0" i="0" sz="2400" u="none" cap="none" strike="noStrike">
                <a:solidFill>
                  <a:srgbClr val="888888"/>
                </a:solidFill>
                <a:latin typeface="Montserrat"/>
                <a:ea typeface="Montserrat"/>
                <a:cs typeface="Montserrat"/>
                <a:sym typeface="Montserrat"/>
              </a:defRPr>
            </a:lvl1pPr>
            <a:lvl2pPr indent="-228600" lvl="1" marL="914400" marR="0" rtl="0" algn="l">
              <a:lnSpc>
                <a:spcPct val="100000"/>
              </a:lnSpc>
              <a:spcBef>
                <a:spcPts val="0"/>
              </a:spcBef>
              <a:spcAft>
                <a:spcPts val="0"/>
              </a:spcAft>
              <a:buClr>
                <a:srgbClr val="000000"/>
              </a:buClr>
              <a:buSzPts val="2000"/>
              <a:buFont typeface="Arial"/>
              <a:buNone/>
              <a:defRPr b="0" i="0" sz="2000" u="none" cap="none" strike="noStrike">
                <a:solidFill>
                  <a:srgbClr val="888888"/>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600"/>
              <a:buFont typeface="Arial"/>
              <a:buNone/>
              <a:defRPr b="0" i="0" sz="1600" u="none" cap="none" strike="noStrike">
                <a:solidFill>
                  <a:srgbClr val="888888"/>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600"/>
              <a:buFont typeface="Arial"/>
              <a:buNone/>
              <a:defRPr b="0" i="0" sz="1600" u="none" cap="none" strike="noStrike">
                <a:solidFill>
                  <a:srgbClr val="888888"/>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600"/>
              <a:buFont typeface="Arial"/>
              <a:buNone/>
              <a:defRPr b="0" i="0" sz="1600" u="none" cap="none" strike="noStrike">
                <a:solidFill>
                  <a:srgbClr val="888888"/>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600"/>
              <a:buFont typeface="Arial"/>
              <a:buNone/>
              <a:defRPr b="0" i="0" sz="1600" u="none" cap="none" strike="noStrike">
                <a:solidFill>
                  <a:srgbClr val="888888"/>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600"/>
              <a:buFont typeface="Arial"/>
              <a:buNone/>
              <a:defRPr b="0" i="0" sz="1600" u="none" cap="none" strike="noStrike">
                <a:solidFill>
                  <a:srgbClr val="888888"/>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600"/>
              <a:buFont typeface="Arial"/>
              <a:buNone/>
              <a:defRPr b="0" i="0" sz="1600" u="none" cap="none" strike="noStrike">
                <a:solidFill>
                  <a:srgbClr val="888888"/>
                </a:solidFill>
                <a:latin typeface="Arial"/>
                <a:ea typeface="Arial"/>
                <a:cs typeface="Arial"/>
                <a:sym typeface="Arial"/>
              </a:defRPr>
            </a:lvl9pPr>
          </a:lstStyle>
          <a:p/>
        </p:txBody>
      </p:sp>
      <p:sp>
        <p:nvSpPr>
          <p:cNvPr id="44" name="Google Shape;44;p77"/>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77"/>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77"/>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a:lvl1pPr>
            <a:lvl2pPr indent="0" lvl="1" marL="0" marR="0" algn="r">
              <a:lnSpc>
                <a:spcPct val="100000"/>
              </a:lnSpc>
              <a:spcBef>
                <a:spcPts val="0"/>
              </a:spcBef>
              <a:spcAft>
                <a:spcPts val="0"/>
              </a:spcAft>
              <a:buClr>
                <a:srgbClr val="000000"/>
              </a:buClr>
              <a:buSzPts val="1200"/>
              <a:buFont typeface="Arial"/>
              <a:buNone/>
              <a:defRPr/>
            </a:lvl2pPr>
            <a:lvl3pPr indent="0" lvl="2" marL="0" marR="0" algn="r">
              <a:lnSpc>
                <a:spcPct val="100000"/>
              </a:lnSpc>
              <a:spcBef>
                <a:spcPts val="0"/>
              </a:spcBef>
              <a:spcAft>
                <a:spcPts val="0"/>
              </a:spcAft>
              <a:buClr>
                <a:srgbClr val="000000"/>
              </a:buClr>
              <a:buSzPts val="1200"/>
              <a:buFont typeface="Arial"/>
              <a:buNone/>
              <a:defRPr/>
            </a:lvl3pPr>
            <a:lvl4pPr indent="0" lvl="3" marL="0" marR="0" algn="r">
              <a:lnSpc>
                <a:spcPct val="100000"/>
              </a:lnSpc>
              <a:spcBef>
                <a:spcPts val="0"/>
              </a:spcBef>
              <a:spcAft>
                <a:spcPts val="0"/>
              </a:spcAft>
              <a:buClr>
                <a:srgbClr val="000000"/>
              </a:buClr>
              <a:buSzPts val="1200"/>
              <a:buFont typeface="Arial"/>
              <a:buNone/>
              <a:defRPr/>
            </a:lvl4pPr>
            <a:lvl5pPr indent="0" lvl="4" marL="0" marR="0" algn="r">
              <a:lnSpc>
                <a:spcPct val="100000"/>
              </a:lnSpc>
              <a:spcBef>
                <a:spcPts val="0"/>
              </a:spcBef>
              <a:spcAft>
                <a:spcPts val="0"/>
              </a:spcAft>
              <a:buClr>
                <a:srgbClr val="000000"/>
              </a:buClr>
              <a:buSzPts val="1200"/>
              <a:buFont typeface="Arial"/>
              <a:buNone/>
              <a:defRPr/>
            </a:lvl5pPr>
            <a:lvl6pPr indent="0" lvl="5" marL="0" marR="0" algn="r">
              <a:lnSpc>
                <a:spcPct val="100000"/>
              </a:lnSpc>
              <a:spcBef>
                <a:spcPts val="0"/>
              </a:spcBef>
              <a:spcAft>
                <a:spcPts val="0"/>
              </a:spcAft>
              <a:buClr>
                <a:srgbClr val="000000"/>
              </a:buClr>
              <a:buSzPts val="1200"/>
              <a:buFont typeface="Arial"/>
              <a:buNone/>
              <a:defRPr/>
            </a:lvl6pPr>
            <a:lvl7pPr indent="0" lvl="6" marL="0" marR="0" algn="r">
              <a:lnSpc>
                <a:spcPct val="100000"/>
              </a:lnSpc>
              <a:spcBef>
                <a:spcPts val="0"/>
              </a:spcBef>
              <a:spcAft>
                <a:spcPts val="0"/>
              </a:spcAft>
              <a:buClr>
                <a:srgbClr val="000000"/>
              </a:buClr>
              <a:buSzPts val="1200"/>
              <a:buFont typeface="Arial"/>
              <a:buNone/>
              <a:defRPr/>
            </a:lvl7pPr>
            <a:lvl8pPr indent="0" lvl="7" marL="0" marR="0" algn="r">
              <a:lnSpc>
                <a:spcPct val="100000"/>
              </a:lnSpc>
              <a:spcBef>
                <a:spcPts val="0"/>
              </a:spcBef>
              <a:spcAft>
                <a:spcPts val="0"/>
              </a:spcAft>
              <a:buClr>
                <a:srgbClr val="000000"/>
              </a:buClr>
              <a:buSzPts val="1200"/>
              <a:buFont typeface="Arial"/>
              <a:buNone/>
              <a:defRPr/>
            </a:lvl8pPr>
            <a:lvl9pPr indent="0" lvl="8" marL="0" marR="0" algn="r">
              <a:lnSpc>
                <a:spcPct val="100000"/>
              </a:lnSpc>
              <a:spcBef>
                <a:spcPts val="0"/>
              </a:spcBef>
              <a:spcAft>
                <a:spcPts val="0"/>
              </a:spcAft>
              <a:buClr>
                <a:srgbClr val="000000"/>
              </a:buClr>
              <a:buSzPts val="1200"/>
              <a:buFont typeface="Arial"/>
              <a:buNone/>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p:cSld name="Contenido con título">
    <p:bg>
      <p:bgPr>
        <a:blipFill>
          <a:blip r:embed="rId2">
            <a:alphaModFix/>
          </a:blip>
          <a:stretch>
            <a:fillRect/>
          </a:stretch>
        </a:blipFill>
      </p:bgPr>
    </p:bg>
    <p:spTree>
      <p:nvGrpSpPr>
        <p:cNvPr id="47" name="Shape 47"/>
        <p:cNvGrpSpPr/>
        <p:nvPr/>
      </p:nvGrpSpPr>
      <p:grpSpPr>
        <a:xfrm>
          <a:off x="0" y="0"/>
          <a:ext cx="0" cy="0"/>
          <a:chOff x="0" y="0"/>
          <a:chExt cx="0" cy="0"/>
        </a:xfrm>
      </p:grpSpPr>
      <p:sp>
        <p:nvSpPr>
          <p:cNvPr id="48" name="Google Shape;48;p55"/>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55"/>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55"/>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MX"/>
              <a:t>‹#›</a:t>
            </a:fld>
            <a:endParaRPr/>
          </a:p>
        </p:txBody>
      </p:sp>
      <p:sp>
        <p:nvSpPr>
          <p:cNvPr id="51" name="Google Shape;51;p55"/>
          <p:cNvSpPr txBox="1"/>
          <p:nvPr>
            <p:ph idx="1" type="body"/>
          </p:nvPr>
        </p:nvSpPr>
        <p:spPr>
          <a:xfrm>
            <a:off x="1088397" y="3148034"/>
            <a:ext cx="10126721" cy="561931"/>
          </a:xfrm>
          <a:prstGeom prst="rect">
            <a:avLst/>
          </a:prstGeom>
          <a:noFill/>
          <a:ln>
            <a:noFill/>
          </a:ln>
        </p:spPr>
        <p:txBody>
          <a:bodyPr anchorCtr="0" anchor="t" bIns="45700" lIns="91425" spcFirstLastPara="1" rIns="91425" wrap="square" tIns="45700">
            <a:normAutofit/>
          </a:bodyPr>
          <a:lstStyle>
            <a:lvl1pPr indent="-228600" lvl="0" marL="457200" marR="0" rtl="0" algn="ctr">
              <a:lnSpc>
                <a:spcPct val="90000"/>
              </a:lnSpc>
              <a:spcBef>
                <a:spcPts val="1000"/>
              </a:spcBef>
              <a:spcAft>
                <a:spcPts val="0"/>
              </a:spcAft>
              <a:buClr>
                <a:srgbClr val="6E152E"/>
              </a:buClr>
              <a:buSzPts val="4000"/>
              <a:buFont typeface="Arial"/>
              <a:buNone/>
              <a:defRPr b="0" i="0" sz="4000" u="none" cap="none" strike="noStrike">
                <a:solidFill>
                  <a:srgbClr val="6E152E"/>
                </a:solidFill>
                <a:latin typeface="Montserrat SemiBold"/>
                <a:ea typeface="Montserrat SemiBold"/>
                <a:cs typeface="Montserrat SemiBold"/>
                <a:sym typeface="Montserrat SemiBold"/>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Dos objetos" type="twoObj">
  <p:cSld name="TWO_OBJECTS">
    <p:bg>
      <p:bgPr>
        <a:blipFill>
          <a:blip r:embed="rId2">
            <a:alphaModFix/>
          </a:blip>
          <a:stretch>
            <a:fillRect/>
          </a:stretch>
        </a:blipFill>
      </p:bgPr>
    </p:bg>
    <p:spTree>
      <p:nvGrpSpPr>
        <p:cNvPr id="52" name="Shape 52"/>
        <p:cNvGrpSpPr/>
        <p:nvPr/>
      </p:nvGrpSpPr>
      <p:grpSpPr>
        <a:xfrm>
          <a:off x="0" y="0"/>
          <a:ext cx="0" cy="0"/>
          <a:chOff x="0" y="0"/>
          <a:chExt cx="0" cy="0"/>
        </a:xfrm>
      </p:grpSpPr>
      <p:sp>
        <p:nvSpPr>
          <p:cNvPr id="53" name="Google Shape;53;p46"/>
          <p:cNvSpPr txBox="1"/>
          <p:nvPr>
            <p:ph type="title"/>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4" name="Google Shape;54;p4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5" name="Google Shape;55;p4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6" name="Google Shape;56;p46"/>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46"/>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46"/>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MX"/>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iseño personalizado">
  <p:cSld name="2_Diseño personalizado">
    <p:bg>
      <p:bgPr>
        <a:blipFill>
          <a:blip r:embed="rId2">
            <a:alphaModFix/>
          </a:blip>
          <a:stretch>
            <a:fillRect/>
          </a:stretch>
        </a:blipFill>
      </p:bgPr>
    </p:bg>
    <p:spTree>
      <p:nvGrpSpPr>
        <p:cNvPr id="59" name="Shape 59"/>
        <p:cNvGrpSpPr/>
        <p:nvPr/>
      </p:nvGrpSpPr>
      <p:grpSpPr>
        <a:xfrm>
          <a:off x="0" y="0"/>
          <a:ext cx="0" cy="0"/>
          <a:chOff x="0" y="0"/>
          <a:chExt cx="0" cy="0"/>
        </a:xfrm>
      </p:grpSpPr>
      <p:sp>
        <p:nvSpPr>
          <p:cNvPr id="60" name="Google Shape;60;p56"/>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56"/>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56"/>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MX"/>
              <a:t>‹#›</a:t>
            </a:fld>
            <a:endParaRPr/>
          </a:p>
        </p:txBody>
      </p:sp>
      <p:sp>
        <p:nvSpPr>
          <p:cNvPr id="63" name="Google Shape;63;p56"/>
          <p:cNvSpPr txBox="1"/>
          <p:nvPr>
            <p:ph type="title"/>
          </p:nvPr>
        </p:nvSpPr>
        <p:spPr>
          <a:xfrm>
            <a:off x="381000" y="562928"/>
            <a:ext cx="11424920" cy="106085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rgbClr val="6E152E"/>
              </a:buClr>
              <a:buSzPts val="4000"/>
              <a:buFont typeface="Montserrat SemiBold"/>
              <a:buNone/>
              <a:defRPr b="0" i="0" sz="4000" u="none" cap="none" strike="noStrike">
                <a:solidFill>
                  <a:srgbClr val="6E152E"/>
                </a:solidFill>
                <a:latin typeface="Montserrat SemiBold"/>
                <a:ea typeface="Montserrat SemiBold"/>
                <a:cs typeface="Montserrat SemiBold"/>
                <a:sym typeface="Montserrat SemiBold"/>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4" name="Google Shape;64;p56"/>
          <p:cNvSpPr txBox="1"/>
          <p:nvPr>
            <p:ph idx="1" type="body"/>
          </p:nvPr>
        </p:nvSpPr>
        <p:spPr>
          <a:xfrm>
            <a:off x="381002" y="1865811"/>
            <a:ext cx="5532119" cy="4104323"/>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90000"/>
              </a:lnSpc>
              <a:spcBef>
                <a:spcPts val="1000"/>
              </a:spcBef>
              <a:spcAft>
                <a:spcPts val="0"/>
              </a:spcAft>
              <a:buClr>
                <a:srgbClr val="404040"/>
              </a:buClr>
              <a:buSzPts val="2400"/>
              <a:buFont typeface="Arial"/>
              <a:buNone/>
              <a:defRPr b="0" i="0" sz="2400" u="none" cap="none" strike="noStrike">
                <a:solidFill>
                  <a:srgbClr val="404040"/>
                </a:solidFill>
                <a:latin typeface="Montserrat SemiBold"/>
                <a:ea typeface="Montserrat SemiBold"/>
                <a:cs typeface="Montserrat SemiBold"/>
                <a:sym typeface="Montserrat SemiBold"/>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5" name="Google Shape;65;p56"/>
          <p:cNvSpPr txBox="1"/>
          <p:nvPr>
            <p:ph idx="2" type="body"/>
          </p:nvPr>
        </p:nvSpPr>
        <p:spPr>
          <a:xfrm>
            <a:off x="6233160" y="1865811"/>
            <a:ext cx="5572760" cy="4104323"/>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90000"/>
              </a:lnSpc>
              <a:spcBef>
                <a:spcPts val="1000"/>
              </a:spcBef>
              <a:spcAft>
                <a:spcPts val="0"/>
              </a:spcAft>
              <a:buClr>
                <a:srgbClr val="404040"/>
              </a:buClr>
              <a:buSzPts val="2400"/>
              <a:buFont typeface="Arial"/>
              <a:buNone/>
              <a:defRPr b="0" i="0" sz="2400" u="none" cap="none" strike="noStrike">
                <a:solidFill>
                  <a:srgbClr val="404040"/>
                </a:solidFill>
                <a:latin typeface="Montserrat SemiBold"/>
                <a:ea typeface="Montserrat SemiBold"/>
                <a:cs typeface="Montserrat SemiBold"/>
                <a:sym typeface="Montserrat SemiBold"/>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8.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41"/>
          <p:cNvSpPr txBox="1"/>
          <p:nvPr>
            <p:ph idx="10" type="dt"/>
          </p:nvPr>
        </p:nvSpPr>
        <p:spPr>
          <a:xfrm>
            <a:off x="838200" y="6356351"/>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1" name="Google Shape;11;p41"/>
          <p:cNvSpPr txBox="1"/>
          <p:nvPr>
            <p:ph idx="11" type="ftr"/>
          </p:nvPr>
        </p:nvSpPr>
        <p:spPr>
          <a:xfrm>
            <a:off x="4038600" y="6356351"/>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2" name="Google Shape;12;p41"/>
          <p:cNvSpPr txBox="1"/>
          <p:nvPr>
            <p:ph idx="12" type="sldNum"/>
          </p:nvPr>
        </p:nvSpPr>
        <p:spPr>
          <a:xfrm>
            <a:off x="8610600" y="6356351"/>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MX"/>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2.png"/><Relationship Id="rId4" Type="http://schemas.openxmlformats.org/officeDocument/2006/relationships/image" Target="../media/image30.png"/><Relationship Id="rId5"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5.png"/><Relationship Id="rId4" Type="http://schemas.openxmlformats.org/officeDocument/2006/relationships/image" Target="../media/image25.png"/><Relationship Id="rId5" Type="http://schemas.openxmlformats.org/officeDocument/2006/relationships/image" Target="../media/image17.png"/><Relationship Id="rId6" Type="http://schemas.openxmlformats.org/officeDocument/2006/relationships/image" Target="../media/image14.png"/><Relationship Id="rId7" Type="http://schemas.openxmlformats.org/officeDocument/2006/relationships/hyperlink" Target="https://www.dof.gob.mx/nota_detalle.php?codigo=5717827&amp;fecha=22/02/2024#gsc.tab=0"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hyperlink" Target="http://www.ccn.sectur.gob.mx/"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8.png"/><Relationship Id="rId4" Type="http://schemas.openxmlformats.org/officeDocument/2006/relationships/image" Target="../media/image23.png"/><Relationship Id="rId5" Type="http://schemas.openxmlformats.org/officeDocument/2006/relationships/image" Target="../media/image41.png"/><Relationship Id="rId6" Type="http://schemas.openxmlformats.org/officeDocument/2006/relationships/image" Target="../media/image3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18.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image" Target="../media/image46.jpg"/><Relationship Id="rId4" Type="http://schemas.openxmlformats.org/officeDocument/2006/relationships/image" Target="../media/image16.png"/><Relationship Id="rId5" Type="http://schemas.openxmlformats.org/officeDocument/2006/relationships/image" Target="../media/image21.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3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26.jpg"/><Relationship Id="rId4" Type="http://schemas.openxmlformats.org/officeDocument/2006/relationships/image" Target="../media/image34.png"/><Relationship Id="rId9" Type="http://schemas.openxmlformats.org/officeDocument/2006/relationships/image" Target="../media/image27.png"/><Relationship Id="rId5" Type="http://schemas.openxmlformats.org/officeDocument/2006/relationships/image" Target="../media/image48.png"/><Relationship Id="rId6" Type="http://schemas.openxmlformats.org/officeDocument/2006/relationships/image" Target="../media/image29.png"/><Relationship Id="rId7" Type="http://schemas.openxmlformats.org/officeDocument/2006/relationships/image" Target="../media/image43.jpg"/><Relationship Id="rId8"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8.png"/><Relationship Id="rId4" Type="http://schemas.openxmlformats.org/officeDocument/2006/relationships/image" Target="../media/image34.png"/><Relationship Id="rId9" Type="http://schemas.openxmlformats.org/officeDocument/2006/relationships/image" Target="../media/image45.png"/><Relationship Id="rId5" Type="http://schemas.openxmlformats.org/officeDocument/2006/relationships/image" Target="../media/image39.png"/><Relationship Id="rId6" Type="http://schemas.openxmlformats.org/officeDocument/2006/relationships/image" Target="../media/image44.jpg"/><Relationship Id="rId7" Type="http://schemas.openxmlformats.org/officeDocument/2006/relationships/image" Target="../media/image31.png"/><Relationship Id="rId8" Type="http://schemas.openxmlformats.org/officeDocument/2006/relationships/image" Target="../media/image4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
          <p:cNvSpPr txBox="1"/>
          <p:nvPr>
            <p:ph type="title"/>
          </p:nvPr>
        </p:nvSpPr>
        <p:spPr>
          <a:xfrm>
            <a:off x="363220" y="1955870"/>
            <a:ext cx="11465560" cy="1325563"/>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DEC9A2"/>
              </a:buClr>
              <a:buSzPts val="4400"/>
              <a:buFont typeface="Montserrat SemiBold"/>
              <a:buNone/>
            </a:pPr>
            <a:r>
              <a:rPr lang="es-MX"/>
              <a:t>Comité de Igualdad de Género del Sector Turismo Federal</a:t>
            </a:r>
            <a:endParaRPr/>
          </a:p>
        </p:txBody>
      </p:sp>
      <p:sp>
        <p:nvSpPr>
          <p:cNvPr id="83" name="Google Shape;83;p1"/>
          <p:cNvSpPr txBox="1"/>
          <p:nvPr>
            <p:ph idx="1" type="body"/>
          </p:nvPr>
        </p:nvSpPr>
        <p:spPr>
          <a:xfrm>
            <a:off x="363220" y="3460818"/>
            <a:ext cx="11465560" cy="1137921"/>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lt1"/>
              </a:buClr>
              <a:buSzPts val="2000"/>
              <a:buNone/>
            </a:pPr>
            <a:r>
              <a:rPr lang="es-MX"/>
              <a:t>1ª Sesión Ordinaria 2024</a:t>
            </a:r>
            <a:endParaRPr/>
          </a:p>
          <a:p>
            <a:pPr indent="0" lvl="0" marL="0" rtl="0" algn="ctr">
              <a:lnSpc>
                <a:spcPct val="90000"/>
              </a:lnSpc>
              <a:spcBef>
                <a:spcPts val="1000"/>
              </a:spcBef>
              <a:spcAft>
                <a:spcPts val="0"/>
              </a:spcAft>
              <a:buClr>
                <a:schemeClr val="lt1"/>
              </a:buClr>
              <a:buSzPts val="1400"/>
              <a:buNone/>
            </a:pPr>
            <a:r>
              <a:rPr lang="es-MX" sz="1600"/>
              <a:t>8 de mayo</a:t>
            </a:r>
            <a:endParaRPr/>
          </a:p>
        </p:txBody>
      </p:sp>
      <p:pic>
        <p:nvPicPr>
          <p:cNvPr id="84" name="Google Shape;84;p1"/>
          <p:cNvPicPr preferRelativeResize="0"/>
          <p:nvPr/>
        </p:nvPicPr>
        <p:blipFill rotWithShape="1">
          <a:blip r:embed="rId3">
            <a:alphaModFix/>
          </a:blip>
          <a:srcRect b="0" l="0" r="0" t="0"/>
          <a:stretch/>
        </p:blipFill>
        <p:spPr>
          <a:xfrm>
            <a:off x="5009261" y="4966255"/>
            <a:ext cx="0" cy="0"/>
          </a:xfrm>
          <a:prstGeom prst="rect">
            <a:avLst/>
          </a:prstGeom>
          <a:noFill/>
          <a:ln>
            <a:noFill/>
          </a:ln>
        </p:spPr>
      </p:pic>
      <p:pic>
        <p:nvPicPr>
          <p:cNvPr id="85" name="Google Shape;85;p1"/>
          <p:cNvPicPr preferRelativeResize="0"/>
          <p:nvPr/>
        </p:nvPicPr>
        <p:blipFill rotWithShape="1">
          <a:blip r:embed="rId4">
            <a:alphaModFix/>
          </a:blip>
          <a:srcRect b="0" l="0" r="0" t="0"/>
          <a:stretch/>
        </p:blipFill>
        <p:spPr>
          <a:xfrm>
            <a:off x="3820116" y="5607272"/>
            <a:ext cx="4551768" cy="73784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67"/>
          <p:cNvSpPr txBox="1"/>
          <p:nvPr>
            <p:ph type="title"/>
          </p:nvPr>
        </p:nvSpPr>
        <p:spPr>
          <a:xfrm>
            <a:off x="6053011" y="219808"/>
            <a:ext cx="5672997" cy="457200"/>
          </a:xfrm>
          <a:prstGeom prst="rect">
            <a:avLst/>
          </a:prstGeom>
          <a:noFill/>
          <a:ln>
            <a:noFill/>
          </a:ln>
        </p:spPr>
        <p:txBody>
          <a:bodyPr anchorCtr="0" anchor="t" bIns="45700" lIns="91425" spcFirstLastPara="1" rIns="91425" wrap="square" tIns="45700">
            <a:normAutofit/>
          </a:bodyPr>
          <a:lstStyle/>
          <a:p>
            <a:pPr indent="0" lvl="0" marL="0" rtl="0" algn="r">
              <a:lnSpc>
                <a:spcPct val="90000"/>
              </a:lnSpc>
              <a:spcBef>
                <a:spcPts val="0"/>
              </a:spcBef>
              <a:spcAft>
                <a:spcPts val="0"/>
              </a:spcAft>
              <a:buClr>
                <a:srgbClr val="691C32"/>
              </a:buClr>
              <a:buSzPts val="2500"/>
              <a:buFont typeface="Montserrat"/>
              <a:buNone/>
            </a:pPr>
            <a:r>
              <a:rPr b="1" lang="es-MX" sz="2500">
                <a:solidFill>
                  <a:srgbClr val="AC8300"/>
                </a:solidFill>
                <a:latin typeface="Montserrat"/>
                <a:ea typeface="Montserrat"/>
                <a:cs typeface="Montserrat"/>
                <a:sym typeface="Montserrat"/>
              </a:rPr>
              <a:t>2. Aprobación del Orden del Día.</a:t>
            </a:r>
            <a:endParaRPr b="1" sz="2500">
              <a:solidFill>
                <a:srgbClr val="AC8300"/>
              </a:solidFill>
              <a:latin typeface="Montserrat"/>
              <a:ea typeface="Montserrat"/>
              <a:cs typeface="Montserrat"/>
              <a:sym typeface="Montserrat"/>
            </a:endParaRPr>
          </a:p>
        </p:txBody>
      </p:sp>
      <p:sp>
        <p:nvSpPr>
          <p:cNvPr id="151" name="Google Shape;151;p67"/>
          <p:cNvSpPr/>
          <p:nvPr/>
        </p:nvSpPr>
        <p:spPr>
          <a:xfrm>
            <a:off x="2470639" y="985914"/>
            <a:ext cx="8889024" cy="5206513"/>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rPr b="1" i="0" lang="es-MX" sz="1300" u="none" cap="none" strike="noStrike">
                <a:solidFill>
                  <a:srgbClr val="7F6000"/>
                </a:solidFill>
                <a:latin typeface="Montserrat"/>
                <a:ea typeface="Montserrat"/>
                <a:cs typeface="Montserrat"/>
                <a:sym typeface="Montserrat"/>
              </a:rPr>
              <a:t>Saludos y Bienvenida</a:t>
            </a:r>
            <a:endParaRPr/>
          </a:p>
          <a:p>
            <a:pPr indent="0" lvl="0" marL="0" marR="0" rtl="0" algn="just">
              <a:lnSpc>
                <a:spcPct val="100000"/>
              </a:lnSpc>
              <a:spcBef>
                <a:spcPts val="0"/>
              </a:spcBef>
              <a:spcAft>
                <a:spcPts val="0"/>
              </a:spcAft>
              <a:buClr>
                <a:srgbClr val="000000"/>
              </a:buClr>
              <a:buSzPts val="1400"/>
              <a:buFont typeface="Arial"/>
              <a:buNone/>
            </a:pPr>
            <a:r>
              <a:t/>
            </a:r>
            <a:endParaRPr b="0" i="0" sz="1300" u="none" cap="none" strike="noStrike">
              <a:solidFill>
                <a:srgbClr val="6E152E"/>
              </a:solidFill>
              <a:latin typeface="Montserrat"/>
              <a:ea typeface="Montserrat"/>
              <a:cs typeface="Montserrat"/>
              <a:sym typeface="Montserrat"/>
            </a:endParaRPr>
          </a:p>
          <a:p>
            <a:pPr indent="-342900" lvl="0" marL="342900" marR="0" rtl="0" algn="just">
              <a:lnSpc>
                <a:spcPct val="100000"/>
              </a:lnSpc>
              <a:spcBef>
                <a:spcPts val="150"/>
              </a:spcBef>
              <a:spcAft>
                <a:spcPts val="0"/>
              </a:spcAft>
              <a:buClr>
                <a:srgbClr val="6E152E"/>
              </a:buClr>
              <a:buSzPts val="1400"/>
              <a:buFont typeface="Calibri"/>
              <a:buAutoNum type="arabicPeriod"/>
            </a:pPr>
            <a:r>
              <a:rPr b="1" i="0" lang="es-MX" sz="1300" u="none" cap="none" strike="noStrike">
                <a:solidFill>
                  <a:srgbClr val="6E152E"/>
                </a:solidFill>
                <a:latin typeface="Montserrat"/>
                <a:ea typeface="Montserrat"/>
                <a:cs typeface="Montserrat"/>
                <a:sym typeface="Montserrat"/>
              </a:rPr>
              <a:t>Confirmación de Quorum e Integración del Comité de Igualdad de Género en el Sector Turismo Federal 2024</a:t>
            </a:r>
            <a:endParaRPr b="0" i="0" sz="13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150"/>
              </a:spcBef>
              <a:spcAft>
                <a:spcPts val="0"/>
              </a:spcAft>
              <a:buClr>
                <a:srgbClr val="6E152E"/>
              </a:buClr>
              <a:buSzPts val="1400"/>
              <a:buFont typeface="Calibri"/>
              <a:buAutoNum type="arabicPeriod"/>
            </a:pPr>
            <a:r>
              <a:rPr b="1" i="0" lang="es-MX" sz="1300" u="none" cap="none" strike="noStrike">
                <a:solidFill>
                  <a:srgbClr val="6E152E"/>
                </a:solidFill>
                <a:latin typeface="Montserrat"/>
                <a:ea typeface="Montserrat"/>
                <a:cs typeface="Montserrat"/>
                <a:sym typeface="Montserrat"/>
              </a:rPr>
              <a:t>Aprobación del Orden del Día.</a:t>
            </a:r>
            <a:endParaRPr b="0" i="0" sz="13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150"/>
              </a:spcBef>
              <a:spcAft>
                <a:spcPts val="0"/>
              </a:spcAft>
              <a:buClr>
                <a:srgbClr val="6E152E"/>
              </a:buClr>
              <a:buSzPts val="1400"/>
              <a:buFont typeface="Calibri"/>
              <a:buAutoNum type="arabicPeriod"/>
            </a:pPr>
            <a:r>
              <a:rPr b="1" i="0" lang="es-MX" sz="1300" u="none" cap="none" strike="noStrike">
                <a:solidFill>
                  <a:srgbClr val="6E152E"/>
                </a:solidFill>
                <a:latin typeface="Montserrat"/>
                <a:ea typeface="Montserrat"/>
                <a:cs typeface="Montserrat"/>
                <a:sym typeface="Montserrat"/>
              </a:rPr>
              <a:t>Presentación del Acta de la Tercera Sesión Ordinaria de 2023.</a:t>
            </a:r>
            <a:endParaRPr b="0" i="0" sz="13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150"/>
              </a:spcBef>
              <a:spcAft>
                <a:spcPts val="0"/>
              </a:spcAft>
              <a:buClr>
                <a:srgbClr val="6E152E"/>
              </a:buClr>
              <a:buSzPts val="1400"/>
              <a:buFont typeface="Calibri"/>
              <a:buAutoNum type="arabicPeriod"/>
            </a:pPr>
            <a:r>
              <a:rPr b="1" i="0" lang="es-MX" sz="1300" u="none" cap="none" strike="noStrike">
                <a:solidFill>
                  <a:srgbClr val="6E152E"/>
                </a:solidFill>
                <a:latin typeface="Montserrat"/>
                <a:ea typeface="Montserrat"/>
                <a:cs typeface="Montserrat"/>
                <a:sym typeface="Montserrat"/>
              </a:rPr>
              <a:t>Seguimiento a los Acuerdos pendientes de 2023.</a:t>
            </a:r>
            <a:endParaRPr b="0" i="0" sz="13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150"/>
              </a:spcBef>
              <a:spcAft>
                <a:spcPts val="0"/>
              </a:spcAft>
              <a:buClr>
                <a:srgbClr val="6E152E"/>
              </a:buClr>
              <a:buSzPts val="1400"/>
              <a:buFont typeface="Calibri"/>
              <a:buAutoNum type="arabicPeriod"/>
            </a:pPr>
            <a:r>
              <a:rPr b="1" i="0" lang="es-MX" sz="1300" u="none" cap="none" strike="noStrike">
                <a:solidFill>
                  <a:srgbClr val="6E152E"/>
                </a:solidFill>
                <a:latin typeface="Montserrat"/>
                <a:ea typeface="Montserrat"/>
                <a:cs typeface="Montserrat"/>
                <a:sym typeface="Montserrat"/>
              </a:rPr>
              <a:t>Actualización de las Bases de Operación del Comité de Igualdad de Género.</a:t>
            </a:r>
            <a:endParaRPr b="1" i="0" sz="13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150"/>
              </a:spcBef>
              <a:spcAft>
                <a:spcPts val="0"/>
              </a:spcAft>
              <a:buClr>
                <a:srgbClr val="6E152E"/>
              </a:buClr>
              <a:buSzPts val="1400"/>
              <a:buFont typeface="Calibri"/>
              <a:buAutoNum type="arabicPeriod"/>
            </a:pPr>
            <a:r>
              <a:rPr b="1" i="0" lang="es-MX" sz="1300" u="none" cap="none" strike="noStrike">
                <a:solidFill>
                  <a:srgbClr val="6E152E"/>
                </a:solidFill>
                <a:latin typeface="Montserrat"/>
                <a:ea typeface="Montserrat"/>
                <a:cs typeface="Montserrat"/>
                <a:sym typeface="Montserrat"/>
              </a:rPr>
              <a:t>Informe de los compromisos asumidos en 2024 y acciones realizadas </a:t>
            </a:r>
            <a:endParaRPr b="0" i="0" sz="1300" u="none" cap="none" strike="noStrike">
              <a:solidFill>
                <a:srgbClr val="000000"/>
              </a:solidFill>
              <a:latin typeface="Montserrat"/>
              <a:ea typeface="Montserrat"/>
              <a:cs typeface="Montserrat"/>
              <a:sym typeface="Montserrat"/>
            </a:endParaRPr>
          </a:p>
          <a:p>
            <a:pPr indent="-342900" lvl="1" marL="800089" marR="0" rtl="0" algn="just">
              <a:lnSpc>
                <a:spcPct val="100000"/>
              </a:lnSpc>
              <a:spcBef>
                <a:spcPts val="150"/>
              </a:spcBef>
              <a:spcAft>
                <a:spcPts val="0"/>
              </a:spcAft>
              <a:buClr>
                <a:srgbClr val="6E152E"/>
              </a:buClr>
              <a:buSzPts val="1400"/>
              <a:buFont typeface="Arial"/>
              <a:buChar char="•"/>
            </a:pPr>
            <a:r>
              <a:rPr b="0" i="0" lang="es-MX" sz="1300" u="none" cap="none" strike="noStrike">
                <a:solidFill>
                  <a:srgbClr val="6E152E"/>
                </a:solidFill>
                <a:latin typeface="Montserrat"/>
                <a:ea typeface="Montserrat"/>
                <a:cs typeface="Montserrat"/>
                <a:sym typeface="Montserrat"/>
              </a:rPr>
              <a:t>PRONAIND- CONAPRED</a:t>
            </a:r>
            <a:endParaRPr b="0" i="0" sz="1300" u="none" cap="none" strike="noStrike">
              <a:solidFill>
                <a:srgbClr val="000000"/>
              </a:solidFill>
              <a:latin typeface="Montserrat"/>
              <a:ea typeface="Montserrat"/>
              <a:cs typeface="Montserrat"/>
              <a:sym typeface="Montserrat"/>
            </a:endParaRPr>
          </a:p>
          <a:p>
            <a:pPr indent="-342900" lvl="1" marL="800089" marR="0" rtl="0" algn="just">
              <a:lnSpc>
                <a:spcPct val="100000"/>
              </a:lnSpc>
              <a:spcBef>
                <a:spcPts val="150"/>
              </a:spcBef>
              <a:spcAft>
                <a:spcPts val="0"/>
              </a:spcAft>
              <a:buClr>
                <a:srgbClr val="6E152E"/>
              </a:buClr>
              <a:buSzPts val="1400"/>
              <a:buFont typeface="Arial"/>
              <a:buChar char="•"/>
            </a:pPr>
            <a:r>
              <a:rPr b="0" i="0" lang="es-MX" sz="1300" u="none" cap="none" strike="noStrike">
                <a:solidFill>
                  <a:srgbClr val="6E152E"/>
                </a:solidFill>
                <a:latin typeface="Montserrat"/>
                <a:ea typeface="Montserrat"/>
                <a:cs typeface="Montserrat"/>
                <a:sym typeface="Montserrat"/>
              </a:rPr>
              <a:t>PROIGUALDAD- INMUJERES</a:t>
            </a:r>
            <a:endParaRPr b="0" i="0" sz="1300" u="none" cap="none" strike="noStrike">
              <a:solidFill>
                <a:srgbClr val="000000"/>
              </a:solidFill>
              <a:latin typeface="Montserrat"/>
              <a:ea typeface="Montserrat"/>
              <a:cs typeface="Montserrat"/>
              <a:sym typeface="Montserrat"/>
            </a:endParaRPr>
          </a:p>
          <a:p>
            <a:pPr indent="-342900" lvl="1" marL="800089" marR="0" rtl="0" algn="just">
              <a:lnSpc>
                <a:spcPct val="100000"/>
              </a:lnSpc>
              <a:spcBef>
                <a:spcPts val="150"/>
              </a:spcBef>
              <a:spcAft>
                <a:spcPts val="0"/>
              </a:spcAft>
              <a:buClr>
                <a:srgbClr val="6E152E"/>
              </a:buClr>
              <a:buSzPts val="1400"/>
              <a:buFont typeface="Arial"/>
              <a:buChar char="•"/>
            </a:pPr>
            <a:r>
              <a:rPr b="0" i="0" lang="es-MX" sz="1300" u="none" cap="none" strike="noStrike">
                <a:solidFill>
                  <a:srgbClr val="6E152E"/>
                </a:solidFill>
                <a:latin typeface="Montserrat"/>
                <a:ea typeface="Montserrat"/>
                <a:cs typeface="Montserrat"/>
                <a:sym typeface="Montserrat"/>
              </a:rPr>
              <a:t>Informe del evento Conmemoración 8M; Puertas Moradas.</a:t>
            </a:r>
            <a:endParaRPr b="0" i="0" sz="1300" u="none" cap="none" strike="noStrike">
              <a:solidFill>
                <a:srgbClr val="000000"/>
              </a:solidFill>
              <a:latin typeface="Montserrat"/>
              <a:ea typeface="Montserrat"/>
              <a:cs typeface="Montserrat"/>
              <a:sym typeface="Montserrat"/>
            </a:endParaRPr>
          </a:p>
          <a:p>
            <a:pPr indent="-455613" lvl="1" marL="455613" marR="0" rtl="0" algn="just">
              <a:lnSpc>
                <a:spcPct val="100000"/>
              </a:lnSpc>
              <a:spcBef>
                <a:spcPts val="150"/>
              </a:spcBef>
              <a:spcAft>
                <a:spcPts val="0"/>
              </a:spcAft>
              <a:buClr>
                <a:srgbClr val="000000"/>
              </a:buClr>
              <a:buSzPts val="1400"/>
              <a:buFont typeface="Arial"/>
              <a:buNone/>
            </a:pPr>
            <a:r>
              <a:t/>
            </a:r>
            <a:endParaRPr b="1" i="0" sz="1300" u="none" cap="none" strike="noStrike">
              <a:solidFill>
                <a:srgbClr val="6E152E"/>
              </a:solidFill>
              <a:latin typeface="Montserrat"/>
              <a:ea typeface="Montserrat"/>
              <a:cs typeface="Montserrat"/>
              <a:sym typeface="Montserrat"/>
            </a:endParaRPr>
          </a:p>
          <a:p>
            <a:pPr indent="-455613" lvl="1" marL="455613" marR="0" rtl="0" algn="just">
              <a:lnSpc>
                <a:spcPct val="100000"/>
              </a:lnSpc>
              <a:spcBef>
                <a:spcPts val="150"/>
              </a:spcBef>
              <a:spcAft>
                <a:spcPts val="0"/>
              </a:spcAft>
              <a:buClr>
                <a:srgbClr val="000000"/>
              </a:buClr>
              <a:buSzPts val="1400"/>
              <a:buFont typeface="Arial"/>
              <a:buNone/>
            </a:pPr>
            <a:r>
              <a:rPr b="1" i="0" lang="es-MX" sz="1300" u="none" cap="none" strike="noStrike">
                <a:solidFill>
                  <a:srgbClr val="6E152E"/>
                </a:solidFill>
                <a:latin typeface="Montserrat"/>
                <a:ea typeface="Montserrat"/>
                <a:cs typeface="Montserrat"/>
                <a:sym typeface="Montserrat"/>
              </a:rPr>
              <a:t>7. Informe de acciones relevantes para los siguientes meses.</a:t>
            </a:r>
            <a:endParaRPr b="0" i="0" sz="1300" u="none" cap="none" strike="noStrike">
              <a:solidFill>
                <a:srgbClr val="000000"/>
              </a:solidFill>
              <a:latin typeface="Montserrat"/>
              <a:ea typeface="Montserrat"/>
              <a:cs typeface="Montserrat"/>
              <a:sym typeface="Montserrat"/>
            </a:endParaRPr>
          </a:p>
          <a:p>
            <a:pPr indent="-342900" lvl="1" marL="800089" marR="0" rtl="0" algn="just">
              <a:lnSpc>
                <a:spcPct val="100000"/>
              </a:lnSpc>
              <a:spcBef>
                <a:spcPts val="150"/>
              </a:spcBef>
              <a:spcAft>
                <a:spcPts val="0"/>
              </a:spcAft>
              <a:buClr>
                <a:srgbClr val="6E152E"/>
              </a:buClr>
              <a:buSzPts val="1400"/>
              <a:buFont typeface="Arial"/>
              <a:buChar char="•"/>
            </a:pPr>
            <a:r>
              <a:rPr b="0" i="0" lang="es-MX" sz="1300" u="none" cap="none" strike="noStrike">
                <a:solidFill>
                  <a:srgbClr val="6E152E"/>
                </a:solidFill>
                <a:latin typeface="Montserrat"/>
                <a:ea typeface="Montserrat"/>
                <a:cs typeface="Montserrat"/>
                <a:sym typeface="Montserrat"/>
              </a:rPr>
              <a:t>Instalación del Grupo de trabajo para el seguimiento a la NOM-025 en Igualdad Laboral y No Discriminación</a:t>
            </a:r>
            <a:endParaRPr b="0" i="0" sz="1300" u="none" cap="none" strike="noStrike">
              <a:solidFill>
                <a:srgbClr val="000000"/>
              </a:solidFill>
              <a:latin typeface="Montserrat"/>
              <a:ea typeface="Montserrat"/>
              <a:cs typeface="Montserrat"/>
              <a:sym typeface="Montserrat"/>
            </a:endParaRPr>
          </a:p>
          <a:p>
            <a:pPr indent="-342900" lvl="1" marL="800089" marR="0" rtl="0" algn="just">
              <a:lnSpc>
                <a:spcPct val="100000"/>
              </a:lnSpc>
              <a:spcBef>
                <a:spcPts val="150"/>
              </a:spcBef>
              <a:spcAft>
                <a:spcPts val="0"/>
              </a:spcAft>
              <a:buClr>
                <a:srgbClr val="6E152E"/>
              </a:buClr>
              <a:buSzPts val="1400"/>
              <a:buFont typeface="Arial"/>
              <a:buChar char="•"/>
            </a:pPr>
            <a:r>
              <a:rPr b="0" i="0" lang="es-MX" sz="1300" u="none" cap="none" strike="noStrike">
                <a:solidFill>
                  <a:srgbClr val="6E152E"/>
                </a:solidFill>
                <a:latin typeface="Montserrat"/>
                <a:ea typeface="Montserrat"/>
                <a:cs typeface="Montserrat"/>
                <a:sym typeface="Montserrat"/>
              </a:rPr>
              <a:t>Proceso de Certificación en la Norma Mexicana NMX-R025 SCFI en Igualdad Laboral y No Discriminación.</a:t>
            </a:r>
            <a:endParaRPr b="0" i="0" sz="1300" u="none" cap="none" strike="noStrike">
              <a:solidFill>
                <a:srgbClr val="000000"/>
              </a:solidFill>
              <a:latin typeface="Montserrat"/>
              <a:ea typeface="Montserrat"/>
              <a:cs typeface="Montserrat"/>
              <a:sym typeface="Montserrat"/>
            </a:endParaRPr>
          </a:p>
          <a:p>
            <a:pPr indent="-342900" lvl="1" marL="800089" marR="0" rtl="0" algn="just">
              <a:lnSpc>
                <a:spcPct val="100000"/>
              </a:lnSpc>
              <a:spcBef>
                <a:spcPts val="150"/>
              </a:spcBef>
              <a:spcAft>
                <a:spcPts val="0"/>
              </a:spcAft>
              <a:buClr>
                <a:srgbClr val="6E152E"/>
              </a:buClr>
              <a:buSzPts val="1400"/>
              <a:buFont typeface="Arial"/>
              <a:buChar char="•"/>
            </a:pPr>
            <a:r>
              <a:rPr b="0" i="0" lang="es-MX" sz="1300" u="none" cap="none" strike="noStrike">
                <a:solidFill>
                  <a:srgbClr val="6E152E"/>
                </a:solidFill>
                <a:latin typeface="Montserrat"/>
                <a:ea typeface="Montserrat"/>
                <a:cs typeface="Montserrat"/>
                <a:sym typeface="Montserrat"/>
              </a:rPr>
              <a:t>Estrategia Integral de prevención a la trata de personas e Iniciativa TurismoXLaNiñez</a:t>
            </a:r>
            <a:endParaRPr b="0" i="0" sz="1300" u="none" cap="none" strike="noStrike">
              <a:solidFill>
                <a:srgbClr val="6E152E"/>
              </a:solidFill>
              <a:latin typeface="Montserrat"/>
              <a:ea typeface="Montserrat"/>
              <a:cs typeface="Montserrat"/>
              <a:sym typeface="Montserrat"/>
            </a:endParaRPr>
          </a:p>
          <a:p>
            <a:pPr indent="0" lvl="0" marL="0" marR="0" rtl="0" algn="just">
              <a:lnSpc>
                <a:spcPct val="100000"/>
              </a:lnSpc>
              <a:spcBef>
                <a:spcPts val="150"/>
              </a:spcBef>
              <a:spcAft>
                <a:spcPts val="0"/>
              </a:spcAft>
              <a:buClr>
                <a:srgbClr val="000000"/>
              </a:buClr>
              <a:buSzPts val="1400"/>
              <a:buFont typeface="Arial"/>
              <a:buNone/>
            </a:pPr>
            <a:r>
              <a:t/>
            </a:r>
            <a:endParaRPr b="1" i="0" sz="1300" u="none" cap="none" strike="noStrike">
              <a:solidFill>
                <a:srgbClr val="6E152E"/>
              </a:solidFill>
              <a:latin typeface="Montserrat"/>
              <a:ea typeface="Montserrat"/>
              <a:cs typeface="Montserrat"/>
              <a:sym typeface="Montserrat"/>
            </a:endParaRPr>
          </a:p>
          <a:p>
            <a:pPr indent="0" lvl="0" marL="0" marR="0" rtl="0" algn="just">
              <a:lnSpc>
                <a:spcPct val="100000"/>
              </a:lnSpc>
              <a:spcBef>
                <a:spcPts val="150"/>
              </a:spcBef>
              <a:spcAft>
                <a:spcPts val="0"/>
              </a:spcAft>
              <a:buClr>
                <a:srgbClr val="000000"/>
              </a:buClr>
              <a:buSzPts val="1400"/>
              <a:buFont typeface="Arial"/>
              <a:buNone/>
            </a:pPr>
            <a:r>
              <a:rPr b="1" i="0" lang="es-MX" sz="1300" u="none" cap="none" strike="noStrike">
                <a:solidFill>
                  <a:srgbClr val="6E152E"/>
                </a:solidFill>
                <a:latin typeface="Montserrat"/>
                <a:ea typeface="Montserrat"/>
                <a:cs typeface="Montserrat"/>
                <a:sym typeface="Montserrat"/>
              </a:rPr>
              <a:t>8. Asuntos Generales.</a:t>
            </a:r>
            <a:endParaRPr b="0" i="0" sz="1300" u="none" cap="none" strike="noStrike">
              <a:solidFill>
                <a:srgbClr val="000000"/>
              </a:solidFill>
              <a:latin typeface="Montserrat"/>
              <a:ea typeface="Montserrat"/>
              <a:cs typeface="Montserrat"/>
              <a:sym typeface="Montserrat"/>
            </a:endParaRPr>
          </a:p>
          <a:p>
            <a:pPr indent="0" lvl="0" marL="0" marR="0" rtl="0" algn="just">
              <a:lnSpc>
                <a:spcPct val="100000"/>
              </a:lnSpc>
              <a:spcBef>
                <a:spcPts val="150"/>
              </a:spcBef>
              <a:spcAft>
                <a:spcPts val="0"/>
              </a:spcAft>
              <a:buClr>
                <a:srgbClr val="000000"/>
              </a:buClr>
              <a:buSzPts val="1400"/>
              <a:buFont typeface="Arial"/>
              <a:buNone/>
            </a:pPr>
            <a:r>
              <a:rPr b="0" i="0" lang="es-MX" sz="1300" u="none" cap="none" strike="noStrike">
                <a:solidFill>
                  <a:srgbClr val="6E152E"/>
                </a:solidFill>
                <a:latin typeface="Montserrat"/>
                <a:ea typeface="Montserrat"/>
                <a:cs typeface="Montserrat"/>
                <a:sym typeface="Montserrat"/>
              </a:rPr>
              <a:t> </a:t>
            </a:r>
            <a:endParaRPr b="0" i="0" sz="1300" u="none" cap="none" strike="noStrike">
              <a:solidFill>
                <a:srgbClr val="6E152E"/>
              </a:solidFill>
              <a:latin typeface="Montserrat"/>
              <a:ea typeface="Montserrat"/>
              <a:cs typeface="Montserrat"/>
              <a:sym typeface="Montserrat"/>
            </a:endParaRPr>
          </a:p>
          <a:p>
            <a:pPr indent="0" lvl="0" marL="0" marR="0" rtl="0" algn="just">
              <a:lnSpc>
                <a:spcPct val="100000"/>
              </a:lnSpc>
              <a:spcBef>
                <a:spcPts val="300"/>
              </a:spcBef>
              <a:spcAft>
                <a:spcPts val="150"/>
              </a:spcAft>
              <a:buClr>
                <a:srgbClr val="000000"/>
              </a:buClr>
              <a:buSzPts val="1400"/>
              <a:buFont typeface="Arial"/>
              <a:buNone/>
            </a:pPr>
            <a:r>
              <a:rPr b="0" i="0" lang="es-MX" sz="1300" u="none" cap="none" strike="noStrike">
                <a:solidFill>
                  <a:srgbClr val="6E152E"/>
                </a:solidFill>
                <a:latin typeface="Montserrat"/>
                <a:ea typeface="Montserrat"/>
                <a:cs typeface="Montserrat"/>
                <a:sym typeface="Montserrat"/>
              </a:rPr>
              <a:t>Fin de la 1ª Sesión Ordinaria de 2024.</a:t>
            </a:r>
            <a:endParaRPr b="0" i="0" sz="1300" u="none" cap="none" strike="noStrike">
              <a:solidFill>
                <a:srgbClr val="000000"/>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2"/>
          <p:cNvSpPr txBox="1"/>
          <p:nvPr>
            <p:ph type="title"/>
          </p:nvPr>
        </p:nvSpPr>
        <p:spPr>
          <a:xfrm>
            <a:off x="270602" y="76183"/>
            <a:ext cx="11371271" cy="102914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150"/>
              </a:spcAft>
              <a:buClr>
                <a:srgbClr val="6E152E"/>
              </a:buClr>
              <a:buSzPts val="2000"/>
              <a:buFont typeface="Montserrat"/>
              <a:buNone/>
            </a:pPr>
            <a:r>
              <a:rPr b="1" lang="es-MX" sz="2000">
                <a:latin typeface="Montserrat"/>
                <a:ea typeface="Montserrat"/>
                <a:cs typeface="Montserrat"/>
                <a:sym typeface="Montserrat"/>
              </a:rPr>
              <a:t>3. Presentación del Acta de la Tercera Sesión Ordinaria de 2023</a:t>
            </a:r>
            <a:r>
              <a:rPr b="1" lang="es-MX" sz="2800">
                <a:latin typeface="Montserrat"/>
                <a:ea typeface="Montserrat"/>
                <a:cs typeface="Montserrat"/>
                <a:sym typeface="Montserrat"/>
              </a:rPr>
              <a:t>.</a:t>
            </a:r>
            <a:endParaRPr/>
          </a:p>
        </p:txBody>
      </p:sp>
      <p:pic>
        <p:nvPicPr>
          <p:cNvPr id="158" name="Google Shape;158;p12"/>
          <p:cNvPicPr preferRelativeResize="0"/>
          <p:nvPr/>
        </p:nvPicPr>
        <p:blipFill rotWithShape="1">
          <a:blip r:embed="rId3">
            <a:alphaModFix/>
          </a:blip>
          <a:srcRect b="0" l="0" r="0" t="0"/>
          <a:stretch/>
        </p:blipFill>
        <p:spPr>
          <a:xfrm>
            <a:off x="5029199" y="1808672"/>
            <a:ext cx="3359259" cy="4352307"/>
          </a:xfrm>
          <a:prstGeom prst="rect">
            <a:avLst/>
          </a:prstGeom>
          <a:noFill/>
          <a:ln>
            <a:noFill/>
          </a:ln>
        </p:spPr>
      </p:pic>
      <p:pic>
        <p:nvPicPr>
          <p:cNvPr id="159" name="Google Shape;159;p12"/>
          <p:cNvPicPr preferRelativeResize="0"/>
          <p:nvPr/>
        </p:nvPicPr>
        <p:blipFill rotWithShape="1">
          <a:blip r:embed="rId4">
            <a:alphaModFix/>
          </a:blip>
          <a:srcRect b="0" l="0" r="0" t="3754"/>
          <a:stretch/>
        </p:blipFill>
        <p:spPr>
          <a:xfrm>
            <a:off x="9287642" y="1714339"/>
            <a:ext cx="2733372" cy="3648873"/>
          </a:xfrm>
          <a:prstGeom prst="rect">
            <a:avLst/>
          </a:prstGeom>
          <a:noFill/>
          <a:ln>
            <a:noFill/>
          </a:ln>
        </p:spPr>
      </p:pic>
      <p:pic>
        <p:nvPicPr>
          <p:cNvPr id="160" name="Google Shape;160;p12"/>
          <p:cNvPicPr preferRelativeResize="0"/>
          <p:nvPr/>
        </p:nvPicPr>
        <p:blipFill rotWithShape="1">
          <a:blip r:embed="rId5">
            <a:alphaModFix/>
          </a:blip>
          <a:srcRect b="0" l="0" r="0" t="0"/>
          <a:stretch/>
        </p:blipFill>
        <p:spPr>
          <a:xfrm>
            <a:off x="523483" y="1654219"/>
            <a:ext cx="3696020" cy="426757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13"/>
          <p:cNvSpPr txBox="1"/>
          <p:nvPr>
            <p:ph type="title"/>
          </p:nvPr>
        </p:nvSpPr>
        <p:spPr>
          <a:xfrm>
            <a:off x="270602" y="76183"/>
            <a:ext cx="10345359" cy="102914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150"/>
              </a:spcAft>
              <a:buClr>
                <a:srgbClr val="6E152E"/>
              </a:buClr>
              <a:buSzPts val="2000"/>
              <a:buFont typeface="Montserrat"/>
              <a:buNone/>
            </a:pPr>
            <a:r>
              <a:rPr b="1" lang="es-MX" sz="2000">
                <a:latin typeface="Montserrat"/>
                <a:ea typeface="Montserrat"/>
                <a:cs typeface="Montserrat"/>
                <a:sym typeface="Montserrat"/>
              </a:rPr>
              <a:t>4. Seguimiento a los Acuerdos pendientes.</a:t>
            </a:r>
            <a:endParaRPr/>
          </a:p>
        </p:txBody>
      </p:sp>
      <p:graphicFrame>
        <p:nvGraphicFramePr>
          <p:cNvPr id="167" name="Google Shape;167;p13"/>
          <p:cNvGraphicFramePr/>
          <p:nvPr/>
        </p:nvGraphicFramePr>
        <p:xfrm>
          <a:off x="435097" y="1688629"/>
          <a:ext cx="3000000" cy="3000000"/>
        </p:xfrm>
        <a:graphic>
          <a:graphicData uri="http://schemas.openxmlformats.org/drawingml/2006/table">
            <a:tbl>
              <a:tblPr>
                <a:noFill/>
                <a:tableStyleId>{444A7FFD-F4E2-41D4-98CE-3A03E3B48C72}</a:tableStyleId>
              </a:tblPr>
              <a:tblGrid>
                <a:gridCol w="4949525"/>
                <a:gridCol w="6076700"/>
              </a:tblGrid>
              <a:tr h="297125">
                <a:tc>
                  <a:txBody>
                    <a:bodyPr/>
                    <a:lstStyle/>
                    <a:p>
                      <a:pPr indent="0" lvl="0" marL="0" marR="0" rtl="0" algn="ctr">
                        <a:lnSpc>
                          <a:spcPct val="100000"/>
                        </a:lnSpc>
                        <a:spcBef>
                          <a:spcPts val="0"/>
                        </a:spcBef>
                        <a:spcAft>
                          <a:spcPts val="0"/>
                        </a:spcAft>
                        <a:buClr>
                          <a:srgbClr val="000000"/>
                        </a:buClr>
                        <a:buSzPts val="1500"/>
                        <a:buFont typeface="Arial"/>
                        <a:buNone/>
                      </a:pPr>
                      <a:r>
                        <a:rPr lang="es-MX" sz="1200" u="none" cap="none" strike="noStrike">
                          <a:solidFill>
                            <a:schemeClr val="lt1"/>
                          </a:solidFill>
                          <a:latin typeface="Montserrat"/>
                          <a:ea typeface="Montserrat"/>
                          <a:cs typeface="Montserrat"/>
                          <a:sym typeface="Montserrat"/>
                        </a:rPr>
                        <a:t>Acuerdo</a:t>
                      </a:r>
                      <a:endParaRPr sz="1200" u="none" cap="none" strike="noStrike"/>
                    </a:p>
                  </a:txBody>
                  <a:tcPr marT="45725" marB="45725" marR="91450" marL="91450">
                    <a:solidFill>
                      <a:srgbClr val="691C32"/>
                    </a:solidFill>
                  </a:tcPr>
                </a:tc>
                <a:tc>
                  <a:txBody>
                    <a:bodyPr/>
                    <a:lstStyle/>
                    <a:p>
                      <a:pPr indent="0" lvl="0" marL="0" marR="0" rtl="0" algn="ctr">
                        <a:lnSpc>
                          <a:spcPct val="100000"/>
                        </a:lnSpc>
                        <a:spcBef>
                          <a:spcPts val="0"/>
                        </a:spcBef>
                        <a:spcAft>
                          <a:spcPts val="0"/>
                        </a:spcAft>
                        <a:buClr>
                          <a:srgbClr val="000000"/>
                        </a:buClr>
                        <a:buSzPts val="1500"/>
                        <a:buFont typeface="Arial"/>
                        <a:buNone/>
                      </a:pPr>
                      <a:r>
                        <a:rPr lang="es-MX" sz="1200" u="none" cap="none" strike="noStrike">
                          <a:solidFill>
                            <a:schemeClr val="lt1"/>
                          </a:solidFill>
                          <a:latin typeface="Montserrat"/>
                          <a:ea typeface="Montserrat"/>
                          <a:cs typeface="Montserrat"/>
                          <a:sym typeface="Montserrat"/>
                        </a:rPr>
                        <a:t>Estatus</a:t>
                      </a:r>
                      <a:endParaRPr sz="1200" u="none" cap="none" strike="noStrike"/>
                    </a:p>
                  </a:txBody>
                  <a:tcPr marT="45725" marB="45725" marR="91450" marL="91450">
                    <a:solidFill>
                      <a:srgbClr val="691C32"/>
                    </a:solidFill>
                  </a:tcPr>
                </a:tc>
              </a:tr>
              <a:tr h="1740250">
                <a:tc>
                  <a:txBody>
                    <a:bodyPr/>
                    <a:lstStyle/>
                    <a:p>
                      <a:pPr indent="0" lvl="0" marL="0" marR="0" rtl="0" algn="just">
                        <a:lnSpc>
                          <a:spcPct val="115000"/>
                        </a:lnSpc>
                        <a:spcBef>
                          <a:spcPts val="0"/>
                        </a:spcBef>
                        <a:spcAft>
                          <a:spcPts val="0"/>
                        </a:spcAft>
                        <a:buClr>
                          <a:srgbClr val="000000"/>
                        </a:buClr>
                        <a:buSzPts val="1400"/>
                        <a:buFont typeface="Arial"/>
                        <a:buNone/>
                      </a:pPr>
                      <a:r>
                        <a:rPr b="1" lang="es-MX" sz="1200" u="none" cap="none" strike="noStrike">
                          <a:solidFill>
                            <a:srgbClr val="3F3F3F"/>
                          </a:solidFill>
                          <a:latin typeface="Montserrat"/>
                          <a:ea typeface="Montserrat"/>
                          <a:cs typeface="Montserrat"/>
                          <a:sym typeface="Montserrat"/>
                        </a:rPr>
                        <a:t>Acuerdo CIG/11/2022</a:t>
                      </a:r>
                      <a:endParaRPr sz="1200" u="none" cap="none" strike="noStrike">
                        <a:solidFill>
                          <a:srgbClr val="3F3F3F"/>
                        </a:solidFill>
                        <a:latin typeface="Montserrat"/>
                        <a:ea typeface="Montserrat"/>
                        <a:cs typeface="Montserrat"/>
                        <a:sym typeface="Montserrat"/>
                      </a:endParaRPr>
                    </a:p>
                    <a:p>
                      <a:pPr indent="0" lvl="0" marL="0" marR="0" rtl="0" algn="just">
                        <a:lnSpc>
                          <a:spcPct val="115000"/>
                        </a:lnSpc>
                        <a:spcBef>
                          <a:spcPts val="0"/>
                        </a:spcBef>
                        <a:spcAft>
                          <a:spcPts val="0"/>
                        </a:spcAft>
                        <a:buClr>
                          <a:srgbClr val="000000"/>
                        </a:buClr>
                        <a:buSzPts val="1400"/>
                        <a:buFont typeface="Arial"/>
                        <a:buNone/>
                      </a:pPr>
                      <a:r>
                        <a:rPr lang="es-MX" sz="1200" u="none" cap="none" strike="noStrike">
                          <a:solidFill>
                            <a:srgbClr val="3F3F3F"/>
                          </a:solidFill>
                          <a:latin typeface="Montserrat"/>
                          <a:ea typeface="Montserrat"/>
                          <a:cs typeface="Montserrat"/>
                          <a:sym typeface="Montserrat"/>
                        </a:rPr>
                        <a:t>Las y los integrantes del Comité de Igualdad toman conocimiento de los compromisos asumidos por la SECTUR en el marco del proyecto CUIDAR EN IGUALDAD, UN LLAMADO URGENTE A LA ACCIÓN y se comprometen a promover entre las y los colaboradores de base y estructura de sus áreas, que respondan al cuestionario que se difundirá próximamente.</a:t>
                      </a:r>
                      <a:endParaRPr sz="1200" u="none" cap="none" strike="noStrike">
                        <a:solidFill>
                          <a:srgbClr val="3F3F3F"/>
                        </a:solidFill>
                        <a:latin typeface="Montserrat"/>
                        <a:ea typeface="Montserrat"/>
                        <a:cs typeface="Montserrat"/>
                        <a:sym typeface="Montserrat"/>
                      </a:endParaRPr>
                    </a:p>
                  </a:txBody>
                  <a:tcPr marT="45725" marB="45725" marR="91450" marL="91450"/>
                </a:tc>
                <a:tc>
                  <a:txBody>
                    <a:bodyPr/>
                    <a:lstStyle/>
                    <a:p>
                      <a:pPr indent="0" lvl="0" marL="0" marR="0" rtl="0" algn="just">
                        <a:lnSpc>
                          <a:spcPct val="100000"/>
                        </a:lnSpc>
                        <a:spcBef>
                          <a:spcPts val="0"/>
                        </a:spcBef>
                        <a:spcAft>
                          <a:spcPts val="0"/>
                        </a:spcAft>
                        <a:buClr>
                          <a:srgbClr val="C00000"/>
                        </a:buClr>
                        <a:buSzPts val="1400"/>
                        <a:buFont typeface="Montserrat"/>
                        <a:buNone/>
                      </a:pPr>
                      <a:r>
                        <a:t/>
                      </a:r>
                      <a:endParaRPr b="1" sz="1200" u="none" cap="none" strike="noStrike">
                        <a:solidFill>
                          <a:srgbClr val="C00000"/>
                        </a:solidFill>
                        <a:latin typeface="Montserrat"/>
                        <a:ea typeface="Montserrat"/>
                        <a:cs typeface="Montserrat"/>
                        <a:sym typeface="Montserrat"/>
                      </a:endParaRPr>
                    </a:p>
                    <a:p>
                      <a:pPr indent="0" lvl="0" marL="0" marR="0" rtl="0" algn="just">
                        <a:lnSpc>
                          <a:spcPct val="100000"/>
                        </a:lnSpc>
                        <a:spcBef>
                          <a:spcPts val="0"/>
                        </a:spcBef>
                        <a:spcAft>
                          <a:spcPts val="0"/>
                        </a:spcAft>
                        <a:buClr>
                          <a:srgbClr val="C00000"/>
                        </a:buClr>
                        <a:buSzPts val="1400"/>
                        <a:buFont typeface="Montserrat"/>
                        <a:buNone/>
                      </a:pPr>
                      <a:r>
                        <a:rPr b="1" lang="es-MX" sz="1200" u="none" cap="none" strike="noStrike">
                          <a:solidFill>
                            <a:srgbClr val="C00000"/>
                          </a:solidFill>
                          <a:latin typeface="Montserrat"/>
                          <a:ea typeface="Montserrat"/>
                          <a:cs typeface="Montserrat"/>
                          <a:sym typeface="Montserrat"/>
                        </a:rPr>
                        <a:t>En proceso </a:t>
                      </a:r>
                      <a:endParaRPr b="1" sz="1200" u="none" cap="none" strike="noStrike">
                        <a:solidFill>
                          <a:srgbClr val="C00000"/>
                        </a:solidFill>
                        <a:latin typeface="Montserrat"/>
                        <a:ea typeface="Montserrat"/>
                        <a:cs typeface="Montserrat"/>
                        <a:sym typeface="Montserrat"/>
                      </a:endParaRPr>
                    </a:p>
                    <a:p>
                      <a:pPr indent="0" lvl="0" marL="0" marR="0" rtl="0" algn="just">
                        <a:lnSpc>
                          <a:spcPct val="100000"/>
                        </a:lnSpc>
                        <a:spcBef>
                          <a:spcPts val="0"/>
                        </a:spcBef>
                        <a:spcAft>
                          <a:spcPts val="0"/>
                        </a:spcAft>
                        <a:buClr>
                          <a:srgbClr val="C00000"/>
                        </a:buClr>
                        <a:buSzPts val="1400"/>
                        <a:buFont typeface="Montserrat"/>
                        <a:buNone/>
                      </a:pPr>
                      <a:r>
                        <a:t/>
                      </a:r>
                      <a:endParaRPr sz="1200" u="none" cap="none" strike="noStrike"/>
                    </a:p>
                    <a:p>
                      <a:pPr indent="0" lvl="0" marL="0" marR="0" rtl="0" algn="just">
                        <a:lnSpc>
                          <a:spcPct val="100000"/>
                        </a:lnSpc>
                        <a:spcBef>
                          <a:spcPts val="0"/>
                        </a:spcBef>
                        <a:spcAft>
                          <a:spcPts val="0"/>
                        </a:spcAft>
                        <a:buClr>
                          <a:srgbClr val="000000"/>
                        </a:buClr>
                        <a:buSzPts val="1500"/>
                        <a:buFont typeface="Arial"/>
                        <a:buNone/>
                      </a:pPr>
                      <a:r>
                        <a:rPr b="0" lang="es-MX" sz="1200" u="none" cap="none" strike="noStrike">
                          <a:solidFill>
                            <a:srgbClr val="3F3F3F"/>
                          </a:solidFill>
                          <a:latin typeface="Montserrat"/>
                          <a:ea typeface="Montserrat"/>
                          <a:cs typeface="Montserrat"/>
                          <a:sym typeface="Montserrat"/>
                        </a:rPr>
                        <a:t>En la 32ª sesión del Sistema Nacional para la Igualdad entre Mujeres y Hombres del INMUJERES celebrada</a:t>
                      </a:r>
                      <a:r>
                        <a:rPr b="0" lang="es-MX" sz="1200" u="none" cap="none" strike="noStrike">
                          <a:solidFill>
                            <a:srgbClr val="3F3F3F"/>
                          </a:solidFill>
                          <a:latin typeface="Montserrat"/>
                          <a:ea typeface="Montserrat"/>
                          <a:cs typeface="Montserrat"/>
                          <a:sym typeface="Montserrat"/>
                        </a:rPr>
                        <a:t> el pasado 18 de abril,  </a:t>
                      </a:r>
                      <a:r>
                        <a:rPr b="0" lang="es-MX" sz="1200" u="none" cap="none" strike="noStrike">
                          <a:solidFill>
                            <a:srgbClr val="3F3F3F"/>
                          </a:solidFill>
                          <a:latin typeface="Montserrat"/>
                          <a:ea typeface="Montserrat"/>
                          <a:cs typeface="Montserrat"/>
                          <a:sym typeface="Montserrat"/>
                        </a:rPr>
                        <a:t> se presentó el “Acuerdo por el que se establecen las  Disposiciones generales en materia de  recursos humanos de la Administración  Pública Federal”.</a:t>
                      </a:r>
                      <a:endParaRPr b="0" sz="1200" u="none" cap="none" strike="noStrike">
                        <a:solidFill>
                          <a:srgbClr val="3F3F3F"/>
                        </a:solidFill>
                        <a:latin typeface="Montserrat"/>
                        <a:ea typeface="Montserrat"/>
                        <a:cs typeface="Montserrat"/>
                        <a:sym typeface="Montserrat"/>
                      </a:endParaRPr>
                    </a:p>
                    <a:p>
                      <a:pPr indent="0" lvl="0" marL="0" marR="0" rtl="0" algn="just">
                        <a:lnSpc>
                          <a:spcPct val="100000"/>
                        </a:lnSpc>
                        <a:spcBef>
                          <a:spcPts val="0"/>
                        </a:spcBef>
                        <a:spcAft>
                          <a:spcPts val="0"/>
                        </a:spcAft>
                        <a:buClr>
                          <a:srgbClr val="000000"/>
                        </a:buClr>
                        <a:buSzPts val="1500"/>
                        <a:buFont typeface="Arial"/>
                        <a:buNone/>
                      </a:pPr>
                      <a:r>
                        <a:t/>
                      </a:r>
                      <a:endParaRPr b="0" sz="1200" u="none" cap="none" strike="noStrike">
                        <a:solidFill>
                          <a:srgbClr val="C00000"/>
                        </a:solidFill>
                        <a:latin typeface="Montserrat"/>
                        <a:ea typeface="Montserrat"/>
                        <a:cs typeface="Montserrat"/>
                        <a:sym typeface="Montserrat"/>
                      </a:endParaRPr>
                    </a:p>
                  </a:txBody>
                  <a:tcPr marT="45725" marB="45725" marR="91450" marL="91450"/>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grpSp>
        <p:nvGrpSpPr>
          <p:cNvPr id="172" name="Google Shape;172;p68"/>
          <p:cNvGrpSpPr/>
          <p:nvPr/>
        </p:nvGrpSpPr>
        <p:grpSpPr>
          <a:xfrm>
            <a:off x="5319346" y="231759"/>
            <a:ext cx="6438307" cy="3501453"/>
            <a:chOff x="2240320" y="1146681"/>
            <a:chExt cx="7415083" cy="5570907"/>
          </a:xfrm>
        </p:grpSpPr>
        <p:sp>
          <p:nvSpPr>
            <p:cNvPr id="173" name="Google Shape;173;p68"/>
            <p:cNvSpPr txBox="1"/>
            <p:nvPr/>
          </p:nvSpPr>
          <p:spPr>
            <a:xfrm>
              <a:off x="3291909" y="2814176"/>
              <a:ext cx="1870712" cy="509178"/>
            </a:xfrm>
            <a:prstGeom prst="rect">
              <a:avLst/>
            </a:prstGeom>
            <a:noFill/>
            <a:ln>
              <a:noFill/>
            </a:ln>
          </p:spPr>
          <p:txBody>
            <a:bodyPr anchorCtr="0" anchor="t" bIns="0" lIns="0" spcFirstLastPara="1" rIns="0" wrap="square" tIns="13325">
              <a:spAutoFit/>
            </a:bodyPr>
            <a:lstStyle/>
            <a:p>
              <a:pPr indent="0" lvl="0" marL="12700" marR="0" rtl="0" algn="l">
                <a:lnSpc>
                  <a:spcPct val="100000"/>
                </a:lnSpc>
                <a:spcBef>
                  <a:spcPts val="0"/>
                </a:spcBef>
                <a:spcAft>
                  <a:spcPts val="0"/>
                </a:spcAft>
                <a:buNone/>
              </a:pPr>
              <a:r>
                <a:rPr b="0" i="0" lang="es-MX" sz="2000" u="none" cap="none" strike="noStrike">
                  <a:solidFill>
                    <a:srgbClr val="2D2D2D"/>
                  </a:solidFill>
                  <a:latin typeface="Verdana"/>
                  <a:ea typeface="Verdana"/>
                  <a:cs typeface="Verdana"/>
                  <a:sym typeface="Verdana"/>
                </a:rPr>
                <a:t>Cuidados</a:t>
              </a:r>
              <a:endParaRPr b="0" i="0" sz="2000" u="none" cap="none" strike="noStrike">
                <a:solidFill>
                  <a:srgbClr val="000000"/>
                </a:solidFill>
                <a:latin typeface="Verdana"/>
                <a:ea typeface="Verdana"/>
                <a:cs typeface="Verdana"/>
                <a:sym typeface="Verdana"/>
              </a:endParaRPr>
            </a:p>
          </p:txBody>
        </p:sp>
        <p:sp>
          <p:nvSpPr>
            <p:cNvPr id="174" name="Google Shape;174;p68"/>
            <p:cNvSpPr txBox="1"/>
            <p:nvPr/>
          </p:nvSpPr>
          <p:spPr>
            <a:xfrm>
              <a:off x="2240320" y="5499720"/>
              <a:ext cx="4179935" cy="1036974"/>
            </a:xfrm>
            <a:prstGeom prst="rect">
              <a:avLst/>
            </a:prstGeom>
            <a:noFill/>
            <a:ln>
              <a:noFill/>
            </a:ln>
          </p:spPr>
          <p:txBody>
            <a:bodyPr anchorCtr="0" anchor="t" bIns="0" lIns="0" spcFirstLastPara="1" rIns="0" wrap="square" tIns="12700">
              <a:spAutoFit/>
            </a:bodyPr>
            <a:lstStyle/>
            <a:p>
              <a:pPr indent="-716280" lvl="0" marL="728980" marR="5080" rtl="0" algn="ctr">
                <a:lnSpc>
                  <a:spcPct val="100000"/>
                </a:lnSpc>
                <a:spcBef>
                  <a:spcPts val="0"/>
                </a:spcBef>
                <a:spcAft>
                  <a:spcPts val="0"/>
                </a:spcAft>
                <a:buNone/>
              </a:pPr>
              <a:r>
                <a:rPr b="0" i="0" lang="es-MX" sz="2000" u="none" cap="none" strike="noStrike">
                  <a:solidFill>
                    <a:srgbClr val="2D2D2D"/>
                  </a:solidFill>
                  <a:latin typeface="Verdana"/>
                  <a:ea typeface="Verdana"/>
                  <a:cs typeface="Verdana"/>
                  <a:sym typeface="Verdana"/>
                </a:rPr>
                <a:t>Conciliación de la </a:t>
              </a:r>
              <a:endParaRPr b="0" i="0" sz="2000" u="none" cap="none" strike="noStrike">
                <a:solidFill>
                  <a:srgbClr val="2D2D2D"/>
                </a:solidFill>
                <a:latin typeface="Verdana"/>
                <a:ea typeface="Verdana"/>
                <a:cs typeface="Verdana"/>
                <a:sym typeface="Verdana"/>
              </a:endParaRPr>
            </a:p>
            <a:p>
              <a:pPr indent="-716280" lvl="0" marL="728980" marR="5080" rtl="0" algn="ctr">
                <a:lnSpc>
                  <a:spcPct val="100000"/>
                </a:lnSpc>
                <a:spcBef>
                  <a:spcPts val="100"/>
                </a:spcBef>
                <a:spcAft>
                  <a:spcPts val="0"/>
                </a:spcAft>
                <a:buNone/>
              </a:pPr>
              <a:r>
                <a:rPr b="0" i="0" lang="es-MX" sz="2000" u="none" cap="none" strike="noStrike">
                  <a:solidFill>
                    <a:srgbClr val="2D2D2D"/>
                  </a:solidFill>
                  <a:latin typeface="Verdana"/>
                  <a:ea typeface="Verdana"/>
                  <a:cs typeface="Verdana"/>
                  <a:sym typeface="Verdana"/>
                </a:rPr>
                <a:t>vida laboral,  familiar </a:t>
              </a:r>
              <a:endParaRPr b="0" i="0" sz="2000" u="none" cap="none" strike="noStrike">
                <a:solidFill>
                  <a:srgbClr val="2D2D2D"/>
                </a:solidFill>
                <a:latin typeface="Verdana"/>
                <a:ea typeface="Verdana"/>
                <a:cs typeface="Verdana"/>
                <a:sym typeface="Verdana"/>
              </a:endParaRPr>
            </a:p>
            <a:p>
              <a:pPr indent="-716280" lvl="0" marL="728980" marR="5080" rtl="0" algn="ctr">
                <a:lnSpc>
                  <a:spcPct val="100000"/>
                </a:lnSpc>
                <a:spcBef>
                  <a:spcPts val="100"/>
                </a:spcBef>
                <a:spcAft>
                  <a:spcPts val="0"/>
                </a:spcAft>
                <a:buNone/>
              </a:pPr>
              <a:r>
                <a:rPr b="0" i="0" lang="es-MX" sz="2000" u="none" cap="none" strike="noStrike">
                  <a:solidFill>
                    <a:srgbClr val="2D2D2D"/>
                  </a:solidFill>
                  <a:latin typeface="Verdana"/>
                  <a:ea typeface="Verdana"/>
                  <a:cs typeface="Verdana"/>
                  <a:sym typeface="Verdana"/>
                </a:rPr>
                <a:t>y personal.</a:t>
              </a:r>
              <a:endParaRPr b="0" i="0" sz="2000" u="none" cap="none" strike="noStrike">
                <a:solidFill>
                  <a:srgbClr val="000000"/>
                </a:solidFill>
                <a:latin typeface="Verdana"/>
                <a:ea typeface="Verdana"/>
                <a:cs typeface="Verdana"/>
                <a:sym typeface="Verdana"/>
              </a:endParaRPr>
            </a:p>
          </p:txBody>
        </p:sp>
        <p:sp>
          <p:nvSpPr>
            <p:cNvPr id="175" name="Google Shape;175;p68"/>
            <p:cNvSpPr txBox="1"/>
            <p:nvPr/>
          </p:nvSpPr>
          <p:spPr>
            <a:xfrm>
              <a:off x="7318603" y="2778884"/>
              <a:ext cx="2336800" cy="330835"/>
            </a:xfrm>
            <a:prstGeom prst="rect">
              <a:avLst/>
            </a:prstGeom>
            <a:noFill/>
            <a:ln>
              <a:noFill/>
            </a:ln>
          </p:spPr>
          <p:txBody>
            <a:bodyPr anchorCtr="0" anchor="t" bIns="0" lIns="0" spcFirstLastPara="1" rIns="0" wrap="square" tIns="13325">
              <a:spAutoFit/>
            </a:bodyPr>
            <a:lstStyle/>
            <a:p>
              <a:pPr indent="0" lvl="0" marL="12700" marR="0" rtl="0" algn="l">
                <a:lnSpc>
                  <a:spcPct val="100000"/>
                </a:lnSpc>
                <a:spcBef>
                  <a:spcPts val="0"/>
                </a:spcBef>
                <a:spcAft>
                  <a:spcPts val="0"/>
                </a:spcAft>
                <a:buNone/>
              </a:pPr>
              <a:r>
                <a:rPr b="0" i="0" lang="es-MX" sz="2000" u="none" cap="none" strike="noStrike">
                  <a:solidFill>
                    <a:srgbClr val="2D2D2D"/>
                  </a:solidFill>
                  <a:latin typeface="Verdana"/>
                  <a:ea typeface="Verdana"/>
                  <a:cs typeface="Verdana"/>
                  <a:sym typeface="Verdana"/>
                </a:rPr>
                <a:t>Trabajo a distancia</a:t>
              </a:r>
              <a:endParaRPr b="0" i="0" sz="2000" u="none" cap="none" strike="noStrike">
                <a:solidFill>
                  <a:srgbClr val="000000"/>
                </a:solidFill>
                <a:latin typeface="Verdana"/>
                <a:ea typeface="Verdana"/>
                <a:cs typeface="Verdana"/>
                <a:sym typeface="Verdana"/>
              </a:endParaRPr>
            </a:p>
          </p:txBody>
        </p:sp>
        <p:sp>
          <p:nvSpPr>
            <p:cNvPr id="176" name="Google Shape;176;p68"/>
            <p:cNvSpPr txBox="1"/>
            <p:nvPr/>
          </p:nvSpPr>
          <p:spPr>
            <a:xfrm>
              <a:off x="6815794" y="5721592"/>
              <a:ext cx="2280920" cy="995996"/>
            </a:xfrm>
            <a:prstGeom prst="rect">
              <a:avLst/>
            </a:prstGeom>
            <a:noFill/>
            <a:ln>
              <a:noFill/>
            </a:ln>
          </p:spPr>
          <p:txBody>
            <a:bodyPr anchorCtr="0" anchor="t" bIns="0" lIns="0" spcFirstLastPara="1" rIns="0" wrap="square" tIns="12700">
              <a:spAutoFit/>
            </a:bodyPr>
            <a:lstStyle/>
            <a:p>
              <a:pPr indent="0" lvl="0" marL="12700" marR="0" rtl="0" algn="ctr">
                <a:lnSpc>
                  <a:spcPct val="100000"/>
                </a:lnSpc>
                <a:spcBef>
                  <a:spcPts val="0"/>
                </a:spcBef>
                <a:spcAft>
                  <a:spcPts val="0"/>
                </a:spcAft>
                <a:buNone/>
              </a:pPr>
              <a:r>
                <a:rPr b="0" i="0" lang="es-MX" sz="2000" u="none" cap="none" strike="noStrike">
                  <a:solidFill>
                    <a:srgbClr val="2D2D2D"/>
                  </a:solidFill>
                  <a:latin typeface="Verdana"/>
                  <a:ea typeface="Verdana"/>
                  <a:cs typeface="Verdana"/>
                  <a:sym typeface="Verdana"/>
                </a:rPr>
                <a:t>Trabajo presencial</a:t>
              </a:r>
              <a:endParaRPr b="0" i="0" sz="2000" u="none" cap="none" strike="noStrike">
                <a:solidFill>
                  <a:srgbClr val="000000"/>
                </a:solidFill>
                <a:latin typeface="Verdana"/>
                <a:ea typeface="Verdana"/>
                <a:cs typeface="Verdana"/>
                <a:sym typeface="Verdana"/>
              </a:endParaRPr>
            </a:p>
          </p:txBody>
        </p:sp>
        <p:pic>
          <p:nvPicPr>
            <p:cNvPr id="177" name="Google Shape;177;p68"/>
            <p:cNvPicPr preferRelativeResize="0"/>
            <p:nvPr/>
          </p:nvPicPr>
          <p:blipFill rotWithShape="1">
            <a:blip r:embed="rId3">
              <a:alphaModFix/>
            </a:blip>
            <a:srcRect b="0" l="0" r="0" t="0"/>
            <a:stretch/>
          </p:blipFill>
          <p:spPr>
            <a:xfrm>
              <a:off x="7025869" y="4412985"/>
              <a:ext cx="1754124" cy="1184148"/>
            </a:xfrm>
            <a:prstGeom prst="rect">
              <a:avLst/>
            </a:prstGeom>
            <a:noFill/>
            <a:ln>
              <a:noFill/>
            </a:ln>
          </p:spPr>
        </p:pic>
        <p:pic>
          <p:nvPicPr>
            <p:cNvPr id="178" name="Google Shape;178;p68"/>
            <p:cNvPicPr preferRelativeResize="0"/>
            <p:nvPr/>
          </p:nvPicPr>
          <p:blipFill rotWithShape="1">
            <a:blip r:embed="rId4">
              <a:alphaModFix/>
            </a:blip>
            <a:srcRect b="0" l="0" r="0" t="0"/>
            <a:stretch/>
          </p:blipFill>
          <p:spPr>
            <a:xfrm>
              <a:off x="3291910" y="1493455"/>
              <a:ext cx="1632205" cy="1450848"/>
            </a:xfrm>
            <a:prstGeom prst="rect">
              <a:avLst/>
            </a:prstGeom>
            <a:noFill/>
            <a:ln>
              <a:noFill/>
            </a:ln>
          </p:spPr>
        </p:pic>
        <p:pic>
          <p:nvPicPr>
            <p:cNvPr id="179" name="Google Shape;179;p68"/>
            <p:cNvPicPr preferRelativeResize="0"/>
            <p:nvPr/>
          </p:nvPicPr>
          <p:blipFill rotWithShape="1">
            <a:blip r:embed="rId5">
              <a:alphaModFix/>
            </a:blip>
            <a:srcRect b="0" l="0" r="0" t="0"/>
            <a:stretch/>
          </p:blipFill>
          <p:spPr>
            <a:xfrm>
              <a:off x="2703235" y="3924412"/>
              <a:ext cx="2514600" cy="1450847"/>
            </a:xfrm>
            <a:prstGeom prst="rect">
              <a:avLst/>
            </a:prstGeom>
            <a:noFill/>
            <a:ln>
              <a:noFill/>
            </a:ln>
          </p:spPr>
        </p:pic>
        <p:pic>
          <p:nvPicPr>
            <p:cNvPr id="180" name="Google Shape;180;p68"/>
            <p:cNvPicPr preferRelativeResize="0"/>
            <p:nvPr/>
          </p:nvPicPr>
          <p:blipFill rotWithShape="1">
            <a:blip r:embed="rId6">
              <a:alphaModFix/>
            </a:blip>
            <a:srcRect b="0" l="0" r="0" t="0"/>
            <a:stretch/>
          </p:blipFill>
          <p:spPr>
            <a:xfrm>
              <a:off x="7247990" y="1146681"/>
              <a:ext cx="1632203" cy="1632205"/>
            </a:xfrm>
            <a:prstGeom prst="rect">
              <a:avLst/>
            </a:prstGeom>
            <a:noFill/>
            <a:ln>
              <a:noFill/>
            </a:ln>
          </p:spPr>
        </p:pic>
      </p:grpSp>
      <p:sp>
        <p:nvSpPr>
          <p:cNvPr id="181" name="Google Shape;181;p68"/>
          <p:cNvSpPr txBox="1"/>
          <p:nvPr>
            <p:ph type="title"/>
          </p:nvPr>
        </p:nvSpPr>
        <p:spPr>
          <a:xfrm>
            <a:off x="171893" y="515077"/>
            <a:ext cx="4463203" cy="364843"/>
          </a:xfrm>
          <a:prstGeom prst="rect">
            <a:avLst/>
          </a:prstGeom>
          <a:noFill/>
          <a:ln>
            <a:noFill/>
          </a:ln>
        </p:spPr>
        <p:txBody>
          <a:bodyPr anchorCtr="0" anchor="t" bIns="0" lIns="0" spcFirstLastPara="1" rIns="0" wrap="square" tIns="13325">
            <a:spAutoFit/>
          </a:bodyPr>
          <a:lstStyle/>
          <a:p>
            <a:pPr indent="0" lvl="0" marL="0" rtl="0" algn="ctr">
              <a:lnSpc>
                <a:spcPct val="100000"/>
              </a:lnSpc>
              <a:spcBef>
                <a:spcPts val="105"/>
              </a:spcBef>
              <a:spcAft>
                <a:spcPts val="0"/>
              </a:spcAft>
              <a:buSzPts val="4000"/>
              <a:buNone/>
            </a:pPr>
            <a:r>
              <a:rPr b="1" lang="es-MX" sz="2200">
                <a:solidFill>
                  <a:srgbClr val="6D152D"/>
                </a:solidFill>
                <a:latin typeface="Montserrat"/>
                <a:ea typeface="Montserrat"/>
                <a:cs typeface="Montserrat"/>
                <a:sym typeface="Montserrat"/>
              </a:rPr>
              <a:t>Disposiciones: Artículo 2</a:t>
            </a:r>
            <a:endParaRPr b="1" sz="2200">
              <a:latin typeface="Montserrat"/>
              <a:ea typeface="Montserrat"/>
              <a:cs typeface="Montserrat"/>
              <a:sym typeface="Montserrat"/>
            </a:endParaRPr>
          </a:p>
        </p:txBody>
      </p:sp>
      <p:sp>
        <p:nvSpPr>
          <p:cNvPr id="182" name="Google Shape;182;p68"/>
          <p:cNvSpPr txBox="1"/>
          <p:nvPr/>
        </p:nvSpPr>
        <p:spPr>
          <a:xfrm>
            <a:off x="314698" y="1107116"/>
            <a:ext cx="4107046" cy="4204356"/>
          </a:xfrm>
          <a:prstGeom prst="rect">
            <a:avLst/>
          </a:prstGeom>
          <a:noFill/>
          <a:ln>
            <a:noFill/>
          </a:ln>
        </p:spPr>
        <p:txBody>
          <a:bodyPr anchorCtr="0" anchor="t" bIns="0" lIns="0" spcFirstLastPara="1" rIns="0" wrap="square" tIns="48875">
            <a:spAutoFit/>
          </a:bodyPr>
          <a:lstStyle/>
          <a:p>
            <a:pPr indent="-1904" lvl="0" marL="12065" marR="5080" rtl="0" algn="ctr">
              <a:lnSpc>
                <a:spcPct val="90000"/>
              </a:lnSpc>
              <a:spcBef>
                <a:spcPts val="0"/>
              </a:spcBef>
              <a:spcAft>
                <a:spcPts val="0"/>
              </a:spcAft>
              <a:buNone/>
            </a:pPr>
            <a:r>
              <a:rPr b="0" i="0" lang="es-MX" sz="2000" u="none" cap="none" strike="noStrike">
                <a:solidFill>
                  <a:srgbClr val="000000"/>
                </a:solidFill>
                <a:latin typeface="Montserrat"/>
                <a:ea typeface="Montserrat"/>
                <a:cs typeface="Montserrat"/>
                <a:sym typeface="Montserrat"/>
              </a:rPr>
              <a:t>“… en todos los procesos de  administración y profesionalización de  los recursos humanos se deberán  promover, proteger y apoyar acciones  en favor de la inclusión de las mujeres  en la Administración Pública Federal,  eliminar barreras que les impidan  acceder a puestos de alta dirección y  favorecer las condiciones para ejercer  los derechos a la reproducción, de cuidados en el núcleo familiar y  de lactancia materna con perspectiva de  género en salud…”</a:t>
            </a:r>
            <a:endParaRPr b="0" i="0" sz="2000" u="none" cap="none" strike="noStrike">
              <a:solidFill>
                <a:srgbClr val="000000"/>
              </a:solidFill>
              <a:latin typeface="Montserrat"/>
              <a:ea typeface="Montserrat"/>
              <a:cs typeface="Montserrat"/>
              <a:sym typeface="Montserrat"/>
            </a:endParaRPr>
          </a:p>
        </p:txBody>
      </p:sp>
      <p:sp>
        <p:nvSpPr>
          <p:cNvPr id="183" name="Google Shape;183;p68"/>
          <p:cNvSpPr/>
          <p:nvPr/>
        </p:nvSpPr>
        <p:spPr>
          <a:xfrm>
            <a:off x="5067034" y="4157310"/>
            <a:ext cx="6636326" cy="230832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1" i="0" lang="es-MX" sz="1600" u="none" cap="none" strike="noStrike">
                <a:solidFill>
                  <a:srgbClr val="C00000"/>
                </a:solidFill>
                <a:latin typeface="Montserrat"/>
                <a:ea typeface="Montserrat"/>
                <a:cs typeface="Montserrat"/>
                <a:sym typeface="Montserrat"/>
              </a:rPr>
              <a:t>Acuerdo SNIMH 85:18/04/2024:     Las instituciones e invitadas permanentes que integran el SNIMH (Unidades de Igualdad de Género), acompañarán la elaboración del programa de trabajo de sus respectivas instituciones, para el cumplimiento de las acciones recomendadas en el Acuerdo por el que se establecen las disposiciones generales en materia de Recursos Humanos de la APF. </a:t>
            </a:r>
            <a:endParaRPr b="1" i="0" sz="1600" u="none" cap="none" strike="noStrike">
              <a:solidFill>
                <a:srgbClr val="C00000"/>
              </a:solidFill>
              <a:latin typeface="Montserrat"/>
              <a:ea typeface="Montserrat"/>
              <a:cs typeface="Montserrat"/>
              <a:sym typeface="Montserrat"/>
            </a:endParaRPr>
          </a:p>
          <a:p>
            <a:pPr indent="0" lvl="0" marL="0" marR="0" rtl="0" algn="just">
              <a:lnSpc>
                <a:spcPct val="100000"/>
              </a:lnSpc>
              <a:spcBef>
                <a:spcPts val="0"/>
              </a:spcBef>
              <a:spcAft>
                <a:spcPts val="0"/>
              </a:spcAft>
              <a:buNone/>
            </a:pPr>
            <a:r>
              <a:rPr b="1" i="0" lang="es-MX" sz="1600" u="none" cap="none" strike="noStrike">
                <a:solidFill>
                  <a:srgbClr val="C00000"/>
                </a:solidFill>
                <a:latin typeface="Montserrat"/>
                <a:ea typeface="Montserrat"/>
                <a:cs typeface="Montserrat"/>
                <a:sym typeface="Montserrat"/>
              </a:rPr>
              <a:t>Dar prioridad a establecerlos en los asuntos pendientes de las actas de entrega recepción en sus instituciones.</a:t>
            </a:r>
            <a:endParaRPr/>
          </a:p>
        </p:txBody>
      </p:sp>
      <p:sp>
        <p:nvSpPr>
          <p:cNvPr id="184" name="Google Shape;184;p68"/>
          <p:cNvSpPr/>
          <p:nvPr/>
        </p:nvSpPr>
        <p:spPr>
          <a:xfrm>
            <a:off x="243518" y="5311472"/>
            <a:ext cx="4319954" cy="52322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s-MX" sz="1400" u="sng" cap="none" strike="noStrike">
                <a:solidFill>
                  <a:srgbClr val="0563C1"/>
                </a:solidFill>
                <a:latin typeface="Times New Roman"/>
                <a:ea typeface="Times New Roman"/>
                <a:cs typeface="Times New Roman"/>
                <a:sym typeface="Times New Roman"/>
                <a:hlinkClick r:id="rId7">
                  <a:extLst>
                    <a:ext uri="{A12FA001-AC4F-418D-AE19-62706E023703}">
                      <ahyp:hlinkClr val="tx"/>
                    </a:ext>
                  </a:extLst>
                </a:hlinkClick>
              </a:rPr>
              <a:t>https://www.dof.gob.mx/nota_detalle.php?codigo=5717827&amp;fecha=22/02/2024#gsc.tab=0</a:t>
            </a:r>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69"/>
          <p:cNvSpPr txBox="1"/>
          <p:nvPr/>
        </p:nvSpPr>
        <p:spPr>
          <a:xfrm>
            <a:off x="565369" y="1740048"/>
            <a:ext cx="11073285" cy="369327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t/>
            </a:r>
            <a:endParaRPr b="0" i="0" sz="1400" u="none" cap="none" strike="noStrike">
              <a:solidFill>
                <a:srgbClr val="6E152E"/>
              </a:solidFill>
              <a:latin typeface="Montserrat"/>
              <a:ea typeface="Montserrat"/>
              <a:cs typeface="Montserrat"/>
              <a:sym typeface="Montserrat"/>
            </a:endParaRPr>
          </a:p>
          <a:p>
            <a:pPr indent="0" lvl="0" marL="0" marR="0" rtl="0" algn="just">
              <a:lnSpc>
                <a:spcPct val="100000"/>
              </a:lnSpc>
              <a:spcBef>
                <a:spcPts val="0"/>
              </a:spcBef>
              <a:spcAft>
                <a:spcPts val="0"/>
              </a:spcAft>
              <a:buNone/>
            </a:pPr>
            <a:r>
              <a:rPr b="0" i="0" lang="es-MX" sz="2000" u="none" cap="none" strike="noStrike">
                <a:solidFill>
                  <a:srgbClr val="6E152E"/>
                </a:solidFill>
                <a:latin typeface="Montserrat"/>
                <a:ea typeface="Montserrat"/>
                <a:cs typeface="Montserrat"/>
                <a:sym typeface="Montserrat"/>
              </a:rPr>
              <a:t>Las y los integrantes del Comité de Igualdad del  Sector Turismo, toman conocimiento de la publicación en el DOF del “Acuerdo por el que se establecen las  Disposiciones generales en materia de  recursos humanos de la Administración  Pública Federal”, y del acuerdo establecido por las instituciones de la APF, en la 32ª. Sesión del Sistema Nacional para la Igualdad entre Mujeres y Hombres del INMUJERES, para elaborar con el acompañamiento de la UIG un programa de trabajo para el cumplimiento de las acciones recomendadas en el Acuerdo y priorizar el establecimiento del tema en los asuntos pendientes de las actas de entrega recepción en la SECTUR.</a:t>
            </a:r>
            <a:endParaRPr b="0" i="0" sz="2000" u="none" cap="none" strike="noStrike">
              <a:solidFill>
                <a:srgbClr val="6E152E"/>
              </a:solidFill>
              <a:latin typeface="Montserrat"/>
              <a:ea typeface="Montserrat"/>
              <a:cs typeface="Montserrat"/>
              <a:sym typeface="Montserrat"/>
            </a:endParaRPr>
          </a:p>
          <a:p>
            <a:pPr indent="0" lvl="0" marL="0" marR="0" rtl="0" algn="just">
              <a:lnSpc>
                <a:spcPct val="100000"/>
              </a:lnSpc>
              <a:spcBef>
                <a:spcPts val="0"/>
              </a:spcBef>
              <a:spcAft>
                <a:spcPts val="0"/>
              </a:spcAft>
              <a:buNone/>
            </a:pPr>
            <a:r>
              <a:rPr b="0" i="0" lang="es-MX" sz="2000" u="none" cap="none" strike="noStrike">
                <a:solidFill>
                  <a:srgbClr val="6E152E"/>
                </a:solidFill>
                <a:latin typeface="Montserrat"/>
                <a:ea typeface="Montserrat"/>
                <a:cs typeface="Montserrat"/>
                <a:sym typeface="Montserrat"/>
              </a:rPr>
              <a:t> </a:t>
            </a:r>
            <a:endParaRPr/>
          </a:p>
          <a:p>
            <a:pPr indent="0" lvl="0" marL="0" marR="0" rtl="0" algn="just">
              <a:lnSpc>
                <a:spcPct val="100000"/>
              </a:lnSpc>
              <a:spcBef>
                <a:spcPts val="0"/>
              </a:spcBef>
              <a:spcAft>
                <a:spcPts val="0"/>
              </a:spcAft>
              <a:buNone/>
            </a:pPr>
            <a:r>
              <a:t/>
            </a:r>
            <a:endParaRPr b="0" i="0" sz="2000" u="none" cap="none" strike="noStrike">
              <a:solidFill>
                <a:srgbClr val="000000"/>
              </a:solidFill>
              <a:latin typeface="Arial"/>
              <a:ea typeface="Arial"/>
              <a:cs typeface="Arial"/>
              <a:sym typeface="Arial"/>
            </a:endParaRPr>
          </a:p>
        </p:txBody>
      </p:sp>
      <p:sp>
        <p:nvSpPr>
          <p:cNvPr id="191" name="Google Shape;191;p69"/>
          <p:cNvSpPr txBox="1"/>
          <p:nvPr>
            <p:ph type="title"/>
          </p:nvPr>
        </p:nvSpPr>
        <p:spPr>
          <a:xfrm>
            <a:off x="7523854" y="371044"/>
            <a:ext cx="4114800" cy="1029144"/>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4000"/>
              <a:buNone/>
            </a:pPr>
            <a:r>
              <a:rPr b="1" lang="es-MX" sz="3000">
                <a:latin typeface="Montserrat"/>
                <a:ea typeface="Montserrat"/>
                <a:cs typeface="Montserrat"/>
                <a:sym typeface="Montserrat"/>
              </a:rPr>
              <a:t>Acuerdo: CIG/001/2024</a:t>
            </a:r>
            <a:endParaRPr sz="30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0"/>
          <p:cNvSpPr txBox="1"/>
          <p:nvPr>
            <p:ph type="title"/>
          </p:nvPr>
        </p:nvSpPr>
        <p:spPr>
          <a:xfrm>
            <a:off x="270602" y="76183"/>
            <a:ext cx="12029193" cy="1029144"/>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600"/>
              </a:spcBef>
              <a:spcAft>
                <a:spcPts val="0"/>
              </a:spcAft>
              <a:buClr>
                <a:srgbClr val="6E152E"/>
              </a:buClr>
              <a:buSzPts val="1800"/>
              <a:buNone/>
            </a:pPr>
            <a:r>
              <a:rPr b="1" lang="es-MX" sz="2500">
                <a:latin typeface="Montserrat"/>
                <a:ea typeface="Montserrat"/>
                <a:cs typeface="Montserrat"/>
                <a:sym typeface="Montserrat"/>
              </a:rPr>
              <a:t>Actualización de las bases de operación del Comité de Igualdad de Género 2024.</a:t>
            </a:r>
            <a:endParaRPr b="1" sz="2500">
              <a:solidFill>
                <a:srgbClr val="691C32"/>
              </a:solidFill>
              <a:latin typeface="Montserrat"/>
              <a:ea typeface="Montserrat"/>
              <a:cs typeface="Montserrat"/>
              <a:sym typeface="Montserrat"/>
            </a:endParaRPr>
          </a:p>
        </p:txBody>
      </p:sp>
      <p:sp>
        <p:nvSpPr>
          <p:cNvPr id="198" name="Google Shape;198;p10"/>
          <p:cNvSpPr/>
          <p:nvPr/>
        </p:nvSpPr>
        <p:spPr>
          <a:xfrm>
            <a:off x="1239715" y="1562697"/>
            <a:ext cx="9689123" cy="4324261"/>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0000"/>
              </a:lnSpc>
              <a:spcBef>
                <a:spcPts val="0"/>
              </a:spcBef>
              <a:spcAft>
                <a:spcPts val="0"/>
              </a:spcAft>
              <a:buClr>
                <a:srgbClr val="000000"/>
              </a:buClr>
              <a:buSzPts val="2500"/>
              <a:buFont typeface="Arial"/>
              <a:buChar char="•"/>
            </a:pPr>
            <a:r>
              <a:rPr b="0" i="0" lang="es-MX" sz="2500" u="none" cap="none" strike="noStrike">
                <a:solidFill>
                  <a:srgbClr val="000000"/>
                </a:solidFill>
                <a:latin typeface="Montserrat Medium"/>
                <a:ea typeface="Montserrat Medium"/>
                <a:cs typeface="Montserrat Medium"/>
                <a:sym typeface="Montserrat Medium"/>
              </a:rPr>
              <a:t>Modificar las denominaciones de los antes organismos desconcentrados como el ICTUR, y la corporación Ángeles Verdes.</a:t>
            </a:r>
            <a:endParaRPr/>
          </a:p>
          <a:p>
            <a:pPr indent="-184150" lvl="0" marL="342900" marR="0" rtl="0" algn="just">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Montserrat Medium"/>
              <a:ea typeface="Montserrat Medium"/>
              <a:cs typeface="Montserrat Medium"/>
              <a:sym typeface="Montserrat Medium"/>
            </a:endParaRPr>
          </a:p>
          <a:p>
            <a:pPr indent="-342900" lvl="0" marL="342900" marR="0" rtl="0" algn="just">
              <a:lnSpc>
                <a:spcPct val="100000"/>
              </a:lnSpc>
              <a:spcBef>
                <a:spcPts val="0"/>
              </a:spcBef>
              <a:spcAft>
                <a:spcPts val="0"/>
              </a:spcAft>
              <a:buClr>
                <a:srgbClr val="000000"/>
              </a:buClr>
              <a:buSzPts val="2500"/>
              <a:buFont typeface="Arial"/>
              <a:buChar char="•"/>
            </a:pPr>
            <a:r>
              <a:rPr b="0" i="0" lang="es-MX" sz="2500" u="none" cap="none" strike="noStrike">
                <a:solidFill>
                  <a:srgbClr val="000000"/>
                </a:solidFill>
                <a:latin typeface="Montserrat Medium"/>
                <a:ea typeface="Montserrat Medium"/>
                <a:cs typeface="Montserrat Medium"/>
                <a:sym typeface="Montserrat Medium"/>
              </a:rPr>
              <a:t>Incluir a FONATUR Tren Maya, en el Comité.</a:t>
            </a:r>
            <a:endParaRPr/>
          </a:p>
          <a:p>
            <a:pPr indent="-184150" lvl="0" marL="342900" marR="0" rtl="0" algn="just">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Montserrat Medium"/>
              <a:ea typeface="Montserrat Medium"/>
              <a:cs typeface="Montserrat Medium"/>
              <a:sym typeface="Montserrat Medium"/>
            </a:endParaRPr>
          </a:p>
          <a:p>
            <a:pPr indent="-342900" lvl="0" marL="342900" marR="0" rtl="0" algn="just">
              <a:lnSpc>
                <a:spcPct val="100000"/>
              </a:lnSpc>
              <a:spcBef>
                <a:spcPts val="0"/>
              </a:spcBef>
              <a:spcAft>
                <a:spcPts val="0"/>
              </a:spcAft>
              <a:buClr>
                <a:srgbClr val="000000"/>
              </a:buClr>
              <a:buSzPts val="2500"/>
              <a:buFont typeface="Arial"/>
              <a:buChar char="•"/>
            </a:pPr>
            <a:r>
              <a:rPr b="0" i="0" lang="es-MX" sz="2500" u="none" cap="none" strike="noStrike">
                <a:solidFill>
                  <a:srgbClr val="000000"/>
                </a:solidFill>
                <a:latin typeface="Montserrat Medium"/>
                <a:ea typeface="Montserrat Medium"/>
                <a:cs typeface="Montserrat Medium"/>
                <a:sym typeface="Montserrat Medium"/>
              </a:rPr>
              <a:t>Hacer una revisión de las bases y en caso de que tengan alguna propuesta de mejora, incorporarla en el documento.</a:t>
            </a:r>
            <a:endParaRPr/>
          </a:p>
          <a:p>
            <a:pPr indent="-184150" lvl="0" marL="342900" marR="0" rtl="0" algn="just">
              <a:lnSpc>
                <a:spcPct val="100000"/>
              </a:lnSpc>
              <a:spcBef>
                <a:spcPts val="0"/>
              </a:spcBef>
              <a:spcAft>
                <a:spcPts val="0"/>
              </a:spcAft>
              <a:buClr>
                <a:srgbClr val="000000"/>
              </a:buClr>
              <a:buSzPts val="2500"/>
              <a:buFont typeface="Arial"/>
              <a:buNone/>
            </a:pPr>
            <a:r>
              <a:t/>
            </a:r>
            <a:endParaRPr b="0" i="0" sz="2500" u="none" cap="none" strike="noStrike">
              <a:solidFill>
                <a:srgbClr val="000000"/>
              </a:solidFill>
              <a:latin typeface="Montserrat Medium"/>
              <a:ea typeface="Montserrat Medium"/>
              <a:cs typeface="Montserrat Medium"/>
              <a:sym typeface="Montserrat Medium"/>
            </a:endParaRPr>
          </a:p>
          <a:p>
            <a:pPr indent="-342900" lvl="0" marL="342900" marR="0" rtl="0" algn="just">
              <a:lnSpc>
                <a:spcPct val="100000"/>
              </a:lnSpc>
              <a:spcBef>
                <a:spcPts val="0"/>
              </a:spcBef>
              <a:spcAft>
                <a:spcPts val="0"/>
              </a:spcAft>
              <a:buClr>
                <a:srgbClr val="000000"/>
              </a:buClr>
              <a:buSzPts val="2500"/>
              <a:buFont typeface="Arial"/>
              <a:buChar char="•"/>
            </a:pPr>
            <a:r>
              <a:rPr b="0" i="0" lang="es-MX" sz="2500" u="none" cap="none" strike="noStrike">
                <a:solidFill>
                  <a:srgbClr val="000000"/>
                </a:solidFill>
                <a:latin typeface="Montserrat Medium"/>
                <a:ea typeface="Montserrat Medium"/>
                <a:cs typeface="Montserrat Medium"/>
                <a:sym typeface="Montserrat Medium"/>
              </a:rPr>
              <a:t>Entre otras…</a:t>
            </a:r>
            <a:endParaRPr b="0" i="0" sz="25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59"/>
          <p:cNvSpPr txBox="1"/>
          <p:nvPr/>
        </p:nvSpPr>
        <p:spPr>
          <a:xfrm>
            <a:off x="565369" y="1740048"/>
            <a:ext cx="11073285" cy="3077725"/>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1" i="0" lang="es-MX" sz="2000" u="none" cap="none" strike="noStrike">
                <a:solidFill>
                  <a:srgbClr val="6E152E"/>
                </a:solidFill>
                <a:latin typeface="Montserrat"/>
                <a:ea typeface="Montserrat"/>
                <a:cs typeface="Montserrat"/>
                <a:sym typeface="Montserrat"/>
              </a:rPr>
              <a:t>Acuerdo CIG/002/2024</a:t>
            </a:r>
            <a:endParaRPr b="0" i="0" sz="20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400"/>
              <a:buFont typeface="Arial"/>
              <a:buNone/>
            </a:pPr>
            <a:r>
              <a:t/>
            </a:r>
            <a:endParaRPr b="1" i="0" sz="1400" u="none" cap="none" strike="noStrike">
              <a:solidFill>
                <a:srgbClr val="6E152E"/>
              </a:solidFill>
              <a:latin typeface="Montserrat"/>
              <a:ea typeface="Montserrat"/>
              <a:cs typeface="Montserrat"/>
              <a:sym typeface="Montserrat"/>
            </a:endParaRPr>
          </a:p>
          <a:p>
            <a:pPr indent="0" lvl="0" marL="0" marR="0" rtl="0" algn="just">
              <a:lnSpc>
                <a:spcPct val="100000"/>
              </a:lnSpc>
              <a:spcBef>
                <a:spcPts val="0"/>
              </a:spcBef>
              <a:spcAft>
                <a:spcPts val="0"/>
              </a:spcAft>
              <a:buNone/>
            </a:pPr>
            <a:r>
              <a:rPr b="0" i="0" lang="es-MX" sz="2000" u="none" cap="none" strike="noStrike">
                <a:solidFill>
                  <a:srgbClr val="6E152E"/>
                </a:solidFill>
                <a:latin typeface="Montserrat"/>
                <a:ea typeface="Montserrat"/>
                <a:cs typeface="Montserrat"/>
                <a:sym typeface="Montserrat"/>
              </a:rPr>
              <a:t>Las y los integrantes del Comité de Igualdad del  Sector Turismo, toman conocimiento de la necesidad de actualizar sus Bases Operación y Organización, mismas que serán remitidas a mas tardar el 14 de mayo de 2024, a todas las personas integrantes titulares y suplentes del Comité, al OIC, a la DGAJ y al SNTST a través de una liga de google drive, para solicitarles atentamente realizar comentarios, actualizaciones y aportaciones que consideren relevantes, con fecha límite al 21 de mayo de 2024. Una vez validadas, se someterán a la autorización y firma de las y los integrantes del Comité en la segunda sesión 2024.</a:t>
            </a:r>
            <a:endParaRPr b="0" i="0" sz="2000" u="none" cap="none" strike="noStrike">
              <a:solidFill>
                <a:srgbClr val="000000"/>
              </a:solidFill>
              <a:latin typeface="Arial"/>
              <a:ea typeface="Arial"/>
              <a:cs typeface="Arial"/>
              <a:sym typeface="Arial"/>
            </a:endParaRPr>
          </a:p>
        </p:txBody>
      </p:sp>
      <p:sp>
        <p:nvSpPr>
          <p:cNvPr id="205" name="Google Shape;205;p59"/>
          <p:cNvSpPr txBox="1"/>
          <p:nvPr>
            <p:ph type="title"/>
          </p:nvPr>
        </p:nvSpPr>
        <p:spPr>
          <a:xfrm>
            <a:off x="7523854" y="371044"/>
            <a:ext cx="4114800" cy="1029144"/>
          </a:xfrm>
          <a:prstGeom prst="rect">
            <a:avLst/>
          </a:prstGeom>
          <a:noFill/>
          <a:ln>
            <a:noFill/>
          </a:ln>
        </p:spPr>
        <p:txBody>
          <a:bodyPr anchorCtr="0" anchor="t" bIns="45700" lIns="91425" spcFirstLastPara="1" rIns="91425" wrap="square" tIns="45700">
            <a:noAutofit/>
          </a:bodyPr>
          <a:lstStyle/>
          <a:p>
            <a:pPr indent="0" lvl="0" marL="0" rtl="0" algn="r">
              <a:lnSpc>
                <a:spcPct val="100000"/>
              </a:lnSpc>
              <a:spcBef>
                <a:spcPts val="0"/>
              </a:spcBef>
              <a:spcAft>
                <a:spcPts val="0"/>
              </a:spcAft>
              <a:buSzPts val="4000"/>
              <a:buNone/>
            </a:pPr>
            <a:r>
              <a:rPr b="1" lang="es-MX" sz="3000">
                <a:latin typeface="Montserrat"/>
                <a:ea typeface="Montserrat"/>
                <a:cs typeface="Montserrat"/>
                <a:sym typeface="Montserrat"/>
              </a:rPr>
              <a:t>Acuerdo: CIG/002/2024</a:t>
            </a:r>
            <a:endParaRPr sz="30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14"/>
          <p:cNvSpPr txBox="1"/>
          <p:nvPr>
            <p:ph idx="1" type="body"/>
          </p:nvPr>
        </p:nvSpPr>
        <p:spPr>
          <a:xfrm>
            <a:off x="4988560" y="1825625"/>
            <a:ext cx="6365240" cy="435133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404040"/>
              </a:buClr>
              <a:buSzPts val="2400"/>
              <a:buNone/>
            </a:pPr>
            <a:r>
              <a:t/>
            </a:r>
            <a:endParaRPr/>
          </a:p>
        </p:txBody>
      </p:sp>
      <p:graphicFrame>
        <p:nvGraphicFramePr>
          <p:cNvPr id="212" name="Google Shape;212;p14"/>
          <p:cNvGraphicFramePr/>
          <p:nvPr/>
        </p:nvGraphicFramePr>
        <p:xfrm>
          <a:off x="0" y="761393"/>
          <a:ext cx="3000000" cy="3000000"/>
        </p:xfrm>
        <a:graphic>
          <a:graphicData uri="http://schemas.openxmlformats.org/drawingml/2006/table">
            <a:tbl>
              <a:tblPr bandRow="1" firstCol="1" firstRow="1">
                <a:noFill/>
                <a:tableStyleId>{1BCE30E3-AC1D-4182-B070-C39959EBDD18}</a:tableStyleId>
              </a:tblPr>
              <a:tblGrid>
                <a:gridCol w="701100"/>
                <a:gridCol w="11490900"/>
              </a:tblGrid>
              <a:tr h="470050">
                <a:tc gridSpan="2">
                  <a:txBody>
                    <a:bodyPr/>
                    <a:lstStyle/>
                    <a:p>
                      <a:pPr indent="0" lvl="0" marL="228600" marR="0" rtl="0" algn="ctr">
                        <a:lnSpc>
                          <a:spcPct val="107000"/>
                        </a:lnSpc>
                        <a:spcBef>
                          <a:spcPts val="0"/>
                        </a:spcBef>
                        <a:spcAft>
                          <a:spcPts val="0"/>
                        </a:spcAft>
                        <a:buClr>
                          <a:srgbClr val="000000"/>
                        </a:buClr>
                        <a:buSzPts val="1400"/>
                        <a:buFont typeface="Arial"/>
                        <a:buNone/>
                      </a:pPr>
                      <a:r>
                        <a:rPr lang="es-MX" sz="1200" u="none" cap="none" strike="noStrike">
                          <a:latin typeface="Montserrat"/>
                          <a:ea typeface="Montserrat"/>
                          <a:cs typeface="Montserrat"/>
                          <a:sym typeface="Montserrat"/>
                        </a:rPr>
                        <a:t>Unidad Responsable</a:t>
                      </a:r>
                      <a:endParaRPr sz="1200" u="none" cap="none" strike="noStrike">
                        <a:latin typeface="Montserrat"/>
                        <a:ea typeface="Montserrat"/>
                        <a:cs typeface="Montserrat"/>
                        <a:sym typeface="Montserrat"/>
                      </a:endParaRPr>
                    </a:p>
                    <a:p>
                      <a:pPr indent="0" lvl="0" marL="228600" marR="0" rtl="0" algn="ctr">
                        <a:lnSpc>
                          <a:spcPct val="107000"/>
                        </a:lnSpc>
                        <a:spcBef>
                          <a:spcPts val="0"/>
                        </a:spcBef>
                        <a:spcAft>
                          <a:spcPts val="0"/>
                        </a:spcAft>
                        <a:buClr>
                          <a:srgbClr val="000000"/>
                        </a:buClr>
                        <a:buSzPts val="1400"/>
                        <a:buFont typeface="Arial"/>
                        <a:buNone/>
                      </a:pPr>
                      <a:r>
                        <a:rPr lang="es-MX" sz="1200" u="none" cap="none" strike="noStrike">
                          <a:latin typeface="Montserrat"/>
                          <a:ea typeface="Montserrat"/>
                          <a:cs typeface="Montserrat"/>
                          <a:sym typeface="Montserrat"/>
                        </a:rPr>
                        <a:t>Acciones o programas con enfoque de género</a:t>
                      </a:r>
                      <a:endParaRPr sz="1200" u="none" cap="none" strike="noStrike">
                        <a:latin typeface="Montserrat"/>
                        <a:ea typeface="Montserrat"/>
                        <a:cs typeface="Montserrat"/>
                        <a:sym typeface="Montserrat"/>
                      </a:endParaRPr>
                    </a:p>
                  </a:txBody>
                  <a:tcPr marT="0" marB="0" marR="13075" marL="13075" anchor="ctr">
                    <a:solidFill>
                      <a:srgbClr val="691C32"/>
                    </a:solidFill>
                  </a:tcPr>
                </a:tc>
                <a:tc hMerge="1"/>
              </a:tr>
              <a:tr h="710425">
                <a:tc>
                  <a:txBody>
                    <a:bodyPr/>
                    <a:lstStyle/>
                    <a:p>
                      <a:pPr indent="0" lvl="0" marL="228600" marR="0" rtl="0" algn="ctr">
                        <a:lnSpc>
                          <a:spcPct val="107000"/>
                        </a:lnSpc>
                        <a:spcBef>
                          <a:spcPts val="0"/>
                        </a:spcBef>
                        <a:spcAft>
                          <a:spcPts val="0"/>
                        </a:spcAft>
                        <a:buClr>
                          <a:srgbClr val="000000"/>
                        </a:buClr>
                        <a:buSzPts val="1400"/>
                        <a:buFont typeface="Arial"/>
                        <a:buNone/>
                      </a:pPr>
                      <a:r>
                        <a:rPr lang="es-MX" sz="1200" u="none" cap="none" strike="noStrike">
                          <a:latin typeface="Montserrat"/>
                          <a:ea typeface="Montserrat"/>
                          <a:cs typeface="Montserrat"/>
                          <a:sym typeface="Montserrat"/>
                        </a:rPr>
                        <a:t>1</a:t>
                      </a:r>
                      <a:endParaRPr sz="12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200" u="none" cap="none" strike="noStrike">
                          <a:solidFill>
                            <a:srgbClr val="691C32"/>
                          </a:solidFill>
                          <a:latin typeface="Montserrat"/>
                          <a:ea typeface="Montserrat"/>
                          <a:cs typeface="Montserrat"/>
                          <a:sym typeface="Montserrat"/>
                        </a:rPr>
                        <a:t>Dirección General de Planeación </a:t>
                      </a:r>
                      <a:endParaRPr sz="1200" u="none" cap="none" strike="noStrike">
                        <a:latin typeface="Montserrat"/>
                        <a:ea typeface="Montserrat"/>
                        <a:cs typeface="Montserrat"/>
                        <a:sym typeface="Montserrat"/>
                      </a:endParaRPr>
                    </a:p>
                    <a:p>
                      <a:pPr indent="-171450" lvl="1" marL="628650" marR="0" rtl="0" algn="l">
                        <a:lnSpc>
                          <a:spcPct val="107000"/>
                        </a:lnSpc>
                        <a:spcBef>
                          <a:spcPts val="0"/>
                        </a:spcBef>
                        <a:spcAft>
                          <a:spcPts val="0"/>
                        </a:spcAft>
                        <a:buClr>
                          <a:srgbClr val="691C32"/>
                        </a:buClr>
                        <a:buSzPts val="1400"/>
                        <a:buFont typeface="Arial"/>
                        <a:buChar char="•"/>
                      </a:pPr>
                      <a:r>
                        <a:rPr b="0" lang="es-MX" sz="1200" u="none" cap="none" strike="noStrike">
                          <a:solidFill>
                            <a:srgbClr val="691C32"/>
                          </a:solidFill>
                          <a:latin typeface="Montserrat"/>
                          <a:ea typeface="Montserrat"/>
                          <a:cs typeface="Montserrat"/>
                          <a:sym typeface="Montserrat"/>
                        </a:rPr>
                        <a:t>Alineación del Programas estatales de turismo con enfoques de género y derechos humanos</a:t>
                      </a:r>
                      <a:endParaRPr sz="1200" u="none" cap="none" strike="noStrike">
                        <a:latin typeface="Montserrat"/>
                        <a:ea typeface="Montserrat"/>
                        <a:cs typeface="Montserrat"/>
                        <a:sym typeface="Montserrat"/>
                      </a:endParaRPr>
                    </a:p>
                    <a:p>
                      <a:pPr indent="-171450" lvl="1" marL="628650" marR="0" rtl="0" algn="l">
                        <a:lnSpc>
                          <a:spcPct val="107000"/>
                        </a:lnSpc>
                        <a:spcBef>
                          <a:spcPts val="0"/>
                        </a:spcBef>
                        <a:spcAft>
                          <a:spcPts val="0"/>
                        </a:spcAft>
                        <a:buClr>
                          <a:srgbClr val="691C32"/>
                        </a:buClr>
                        <a:buSzPts val="1400"/>
                        <a:buFont typeface="Arial"/>
                        <a:buChar char="•"/>
                      </a:pPr>
                      <a:r>
                        <a:rPr b="0" lang="es-MX" sz="1200" u="none" cap="none" strike="noStrike">
                          <a:solidFill>
                            <a:srgbClr val="691C32"/>
                          </a:solidFill>
                          <a:latin typeface="Montserrat"/>
                          <a:ea typeface="Montserrat"/>
                          <a:cs typeface="Montserrat"/>
                          <a:sym typeface="Montserrat"/>
                        </a:rPr>
                        <a:t>Grupo Intersectorial de Accesibilidad en el Sector Turístico</a:t>
                      </a:r>
                      <a:endParaRPr sz="1200" u="none" cap="none" strike="noStrike">
                        <a:latin typeface="Montserrat"/>
                        <a:ea typeface="Montserrat"/>
                        <a:cs typeface="Montserrat"/>
                        <a:sym typeface="Montserrat"/>
                      </a:endParaRPr>
                    </a:p>
                  </a:txBody>
                  <a:tcPr marT="0" marB="0" marR="13075" marL="13075"/>
                </a:tc>
              </a:tr>
              <a:tr h="959575">
                <a:tc>
                  <a:txBody>
                    <a:bodyPr/>
                    <a:lstStyle/>
                    <a:p>
                      <a:pPr indent="0" lvl="0" marL="228600" marR="0" rtl="0" algn="ctr">
                        <a:lnSpc>
                          <a:spcPct val="107000"/>
                        </a:lnSpc>
                        <a:spcBef>
                          <a:spcPts val="0"/>
                        </a:spcBef>
                        <a:spcAft>
                          <a:spcPts val="0"/>
                        </a:spcAft>
                        <a:buClr>
                          <a:srgbClr val="000000"/>
                        </a:buClr>
                        <a:buSzPts val="1400"/>
                        <a:buFont typeface="Arial"/>
                        <a:buNone/>
                      </a:pPr>
                      <a:r>
                        <a:rPr lang="es-MX" sz="1200" u="none" cap="none" strike="noStrike">
                          <a:latin typeface="Montserrat"/>
                          <a:ea typeface="Montserrat"/>
                          <a:cs typeface="Montserrat"/>
                          <a:sym typeface="Montserrat"/>
                        </a:rPr>
                        <a:t>2</a:t>
                      </a:r>
                      <a:endParaRPr sz="12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200" u="none" cap="none" strike="noStrike">
                          <a:solidFill>
                            <a:srgbClr val="691C32"/>
                          </a:solidFill>
                          <a:latin typeface="Montserrat"/>
                          <a:ea typeface="Montserrat"/>
                          <a:cs typeface="Montserrat"/>
                          <a:sym typeface="Montserrat"/>
                        </a:rPr>
                        <a:t>Director General de Integración de Información Sectorial</a:t>
                      </a:r>
                      <a:endParaRPr sz="1200" u="none" cap="none" strike="noStrike">
                        <a:latin typeface="Montserrat"/>
                        <a:ea typeface="Montserrat"/>
                        <a:cs typeface="Montserrat"/>
                        <a:sym typeface="Montserrat"/>
                      </a:endParaRPr>
                    </a:p>
                    <a:p>
                      <a:pPr indent="-171450" lvl="1" marL="628650" marR="0" rtl="0" algn="l">
                        <a:lnSpc>
                          <a:spcPct val="107000"/>
                        </a:lnSpc>
                        <a:spcBef>
                          <a:spcPts val="0"/>
                        </a:spcBef>
                        <a:spcAft>
                          <a:spcPts val="0"/>
                        </a:spcAft>
                        <a:buClr>
                          <a:srgbClr val="691C32"/>
                        </a:buClr>
                        <a:buSzPts val="1400"/>
                        <a:buFont typeface="Arial"/>
                        <a:buChar char="•"/>
                      </a:pPr>
                      <a:r>
                        <a:rPr b="0" lang="es-MX" sz="1200" u="none" cap="none" strike="noStrike">
                          <a:solidFill>
                            <a:srgbClr val="691C32"/>
                          </a:solidFill>
                          <a:latin typeface="Montserrat"/>
                          <a:ea typeface="Montserrat"/>
                          <a:cs typeface="Montserrat"/>
                          <a:sym typeface="Montserrat"/>
                        </a:rPr>
                        <a:t>Integrar y difundir en el Sistema Nacional de Información Estadística del Sector Turismo de México (DataTur), datos estadísticos de Visitantes internacionales por vía aérea por Nacionalidad o Residencia y aeropuerto de entrada (UPMRIP, SEGOB) y la Participación (%) en puestos de trabajo ocupados remunerados turísticos, desagregados por sexo (CSTM, INEGI)).</a:t>
                      </a:r>
                      <a:endParaRPr b="0" sz="1200" u="none" cap="none" strike="noStrike">
                        <a:solidFill>
                          <a:srgbClr val="691C32"/>
                        </a:solidFill>
                        <a:latin typeface="Montserrat"/>
                        <a:ea typeface="Montserrat"/>
                        <a:cs typeface="Montserrat"/>
                        <a:sym typeface="Montserrat"/>
                      </a:endParaRPr>
                    </a:p>
                  </a:txBody>
                  <a:tcPr marT="0" marB="0" marR="13075" marL="13075"/>
                </a:tc>
              </a:tr>
              <a:tr h="710425">
                <a:tc>
                  <a:txBody>
                    <a:bodyPr/>
                    <a:lstStyle/>
                    <a:p>
                      <a:pPr indent="0" lvl="0" marL="228600" marR="0" rtl="0" algn="ctr">
                        <a:lnSpc>
                          <a:spcPct val="107000"/>
                        </a:lnSpc>
                        <a:spcBef>
                          <a:spcPts val="0"/>
                        </a:spcBef>
                        <a:spcAft>
                          <a:spcPts val="0"/>
                        </a:spcAft>
                        <a:buClr>
                          <a:srgbClr val="000000"/>
                        </a:buClr>
                        <a:buSzPts val="1400"/>
                        <a:buFont typeface="Arial"/>
                        <a:buNone/>
                      </a:pPr>
                      <a:r>
                        <a:rPr lang="es-MX" sz="1200" u="none" cap="none" strike="noStrike">
                          <a:latin typeface="Montserrat"/>
                          <a:ea typeface="Montserrat"/>
                          <a:cs typeface="Montserrat"/>
                          <a:sym typeface="Montserrat"/>
                        </a:rPr>
                        <a:t>3</a:t>
                      </a:r>
                      <a:endParaRPr sz="12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200" u="none" cap="none" strike="noStrike">
                          <a:solidFill>
                            <a:srgbClr val="691C32"/>
                          </a:solidFill>
                          <a:latin typeface="Montserrat"/>
                          <a:ea typeface="Montserrat"/>
                          <a:cs typeface="Montserrat"/>
                          <a:sym typeface="Montserrat"/>
                        </a:rPr>
                        <a:t>Dirección General de Innovación del Producto Turístico</a:t>
                      </a:r>
                      <a:endParaRPr sz="1200" u="none" cap="none" strike="noStrike">
                        <a:latin typeface="Montserrat"/>
                        <a:ea typeface="Montserrat"/>
                        <a:cs typeface="Montserrat"/>
                        <a:sym typeface="Montserrat"/>
                      </a:endParaRPr>
                    </a:p>
                    <a:p>
                      <a:pPr indent="-171450" lvl="1" marL="628650" marR="0" rtl="0" algn="l">
                        <a:lnSpc>
                          <a:spcPct val="107000"/>
                        </a:lnSpc>
                        <a:spcBef>
                          <a:spcPts val="0"/>
                        </a:spcBef>
                        <a:spcAft>
                          <a:spcPts val="0"/>
                        </a:spcAft>
                        <a:buClr>
                          <a:srgbClr val="691C32"/>
                        </a:buClr>
                        <a:buSzPts val="1400"/>
                        <a:buFont typeface="Arial"/>
                        <a:buChar char="•"/>
                      </a:pPr>
                      <a:r>
                        <a:rPr b="0" lang="es-MX" sz="1200" u="none" cap="none" strike="noStrike">
                          <a:solidFill>
                            <a:srgbClr val="691C32"/>
                          </a:solidFill>
                          <a:latin typeface="Montserrat"/>
                          <a:ea typeface="Montserrat"/>
                          <a:cs typeface="Montserrat"/>
                          <a:sym typeface="Montserrat"/>
                        </a:rPr>
                        <a:t>Sensibilización y Capacitación al sector con enfoques de género, inclusión, no discriminación, derechos, humanos, prevención a las diversas formas de violencia lenguaje incluyente y no sexista</a:t>
                      </a:r>
                      <a:endParaRPr b="0" sz="1200" u="none" cap="none" strike="noStrike">
                        <a:solidFill>
                          <a:srgbClr val="691C32"/>
                        </a:solidFill>
                        <a:latin typeface="Montserrat"/>
                        <a:ea typeface="Montserrat"/>
                        <a:cs typeface="Montserrat"/>
                        <a:sym typeface="Montserrat"/>
                      </a:endParaRPr>
                    </a:p>
                  </a:txBody>
                  <a:tcPr marT="0" marB="0" marR="13075" marL="13075"/>
                </a:tc>
              </a:tr>
              <a:tr h="1241450">
                <a:tc>
                  <a:txBody>
                    <a:bodyPr/>
                    <a:lstStyle/>
                    <a:p>
                      <a:pPr indent="0" lvl="0" marL="228600" marR="0" rtl="0" algn="ctr">
                        <a:lnSpc>
                          <a:spcPct val="107000"/>
                        </a:lnSpc>
                        <a:spcBef>
                          <a:spcPts val="0"/>
                        </a:spcBef>
                        <a:spcAft>
                          <a:spcPts val="0"/>
                        </a:spcAft>
                        <a:buClr>
                          <a:srgbClr val="000000"/>
                        </a:buClr>
                        <a:buSzPts val="1400"/>
                        <a:buFont typeface="Arial"/>
                        <a:buNone/>
                      </a:pPr>
                      <a:r>
                        <a:rPr lang="es-MX" sz="1200" u="none" cap="none" strike="noStrike">
                          <a:latin typeface="Montserrat"/>
                          <a:ea typeface="Montserrat"/>
                          <a:cs typeface="Montserrat"/>
                          <a:sym typeface="Montserrat"/>
                        </a:rPr>
                        <a:t>4</a:t>
                      </a:r>
                      <a:endParaRPr sz="12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200" u="none" cap="none" strike="noStrike">
                          <a:solidFill>
                            <a:srgbClr val="691C32"/>
                          </a:solidFill>
                          <a:latin typeface="Montserrat"/>
                          <a:ea typeface="Montserrat"/>
                          <a:cs typeface="Montserrat"/>
                          <a:sym typeface="Montserrat"/>
                        </a:rPr>
                        <a:t>Dirección General de Gestión de Destinos</a:t>
                      </a:r>
                      <a:endParaRPr sz="1200" u="none" cap="none" strike="noStrike">
                        <a:latin typeface="Montserrat"/>
                        <a:ea typeface="Montserrat"/>
                        <a:cs typeface="Montserrat"/>
                        <a:sym typeface="Montserrat"/>
                      </a:endParaRPr>
                    </a:p>
                    <a:p>
                      <a:pPr indent="-354013" lvl="0" marL="804863" marR="0" rtl="0" algn="l">
                        <a:lnSpc>
                          <a:spcPct val="100000"/>
                        </a:lnSpc>
                        <a:spcBef>
                          <a:spcPts val="0"/>
                        </a:spcBef>
                        <a:spcAft>
                          <a:spcPts val="0"/>
                        </a:spcAft>
                        <a:buClr>
                          <a:srgbClr val="691C32"/>
                        </a:buClr>
                        <a:buSzPts val="1400"/>
                        <a:buFont typeface="Arial"/>
                        <a:buChar char="•"/>
                      </a:pPr>
                      <a:r>
                        <a:rPr b="0" lang="es-MX" sz="1200" u="none" cap="none" strike="noStrike">
                          <a:solidFill>
                            <a:srgbClr val="691C32"/>
                          </a:solidFill>
                          <a:latin typeface="Montserrat"/>
                          <a:ea typeface="Montserrat"/>
                          <a:cs typeface="Montserrat"/>
                          <a:sym typeface="Montserrat"/>
                        </a:rPr>
                        <a:t>Subcomité de Inclusión. Libro de Cargo del Tianguis Nacional de Pueblos Mágicos</a:t>
                      </a:r>
                      <a:endParaRPr sz="1200" u="none" cap="none" strike="noStrike">
                        <a:latin typeface="Montserrat"/>
                        <a:ea typeface="Montserrat"/>
                        <a:cs typeface="Montserrat"/>
                        <a:sym typeface="Montserrat"/>
                      </a:endParaRPr>
                    </a:p>
                    <a:p>
                      <a:pPr indent="-354013" lvl="0" marL="804863" marR="0" rtl="0" algn="l">
                        <a:lnSpc>
                          <a:spcPct val="100000"/>
                        </a:lnSpc>
                        <a:spcBef>
                          <a:spcPts val="0"/>
                        </a:spcBef>
                        <a:spcAft>
                          <a:spcPts val="0"/>
                        </a:spcAft>
                        <a:buClr>
                          <a:srgbClr val="691C32"/>
                        </a:buClr>
                        <a:buSzPts val="1400"/>
                        <a:buFont typeface="Arial"/>
                        <a:buChar char="•"/>
                      </a:pPr>
                      <a:r>
                        <a:rPr b="0" lang="es-MX" sz="1200" u="none" cap="none" strike="noStrike">
                          <a:solidFill>
                            <a:srgbClr val="691C32"/>
                          </a:solidFill>
                          <a:latin typeface="Montserrat"/>
                          <a:ea typeface="Montserrat"/>
                          <a:cs typeface="Montserrat"/>
                          <a:sym typeface="Montserrat"/>
                        </a:rPr>
                        <a:t>Promover la aplicación de una perspectiva abierta en el Tianguis Nacional e Internacional de Pueblos Mágicos a través de la participación de asociaciones y de personas con discapacidad</a:t>
                      </a:r>
                      <a:endParaRPr sz="1200" u="none" cap="none" strike="noStrike">
                        <a:latin typeface="Montserrat"/>
                        <a:ea typeface="Montserrat"/>
                        <a:cs typeface="Montserrat"/>
                        <a:sym typeface="Montserrat"/>
                      </a:endParaRPr>
                    </a:p>
                    <a:p>
                      <a:pPr indent="-354013" lvl="0" marL="804863" marR="0" rtl="0" algn="l">
                        <a:lnSpc>
                          <a:spcPct val="100000"/>
                        </a:lnSpc>
                        <a:spcBef>
                          <a:spcPts val="0"/>
                        </a:spcBef>
                        <a:spcAft>
                          <a:spcPts val="0"/>
                        </a:spcAft>
                        <a:buClr>
                          <a:srgbClr val="691C32"/>
                        </a:buClr>
                        <a:buSzPts val="1400"/>
                        <a:buFont typeface="Arial"/>
                        <a:buChar char="•"/>
                      </a:pPr>
                      <a:r>
                        <a:rPr b="0" lang="es-MX" sz="1200" u="none" cap="none" strike="noStrike">
                          <a:solidFill>
                            <a:srgbClr val="691C32"/>
                          </a:solidFill>
                          <a:latin typeface="Montserrat"/>
                          <a:ea typeface="Montserrat"/>
                          <a:cs typeface="Montserrat"/>
                          <a:sym typeface="Montserrat"/>
                        </a:rPr>
                        <a:t>Iniciativa de Rutas Mágicas del Color</a:t>
                      </a:r>
                      <a:endParaRPr sz="1200" u="none" cap="none" strike="noStrike">
                        <a:latin typeface="Montserrat"/>
                        <a:ea typeface="Montserrat"/>
                        <a:cs typeface="Montserrat"/>
                        <a:sym typeface="Montserrat"/>
                      </a:endParaRPr>
                    </a:p>
                    <a:p>
                      <a:pPr indent="-354013" lvl="0" marL="804863" marR="0" rtl="0" algn="l">
                        <a:lnSpc>
                          <a:spcPct val="100000"/>
                        </a:lnSpc>
                        <a:spcBef>
                          <a:spcPts val="0"/>
                        </a:spcBef>
                        <a:spcAft>
                          <a:spcPts val="0"/>
                        </a:spcAft>
                        <a:buClr>
                          <a:srgbClr val="691C32"/>
                        </a:buClr>
                        <a:buSzPts val="1400"/>
                        <a:buFont typeface="Arial"/>
                        <a:buChar char="•"/>
                      </a:pPr>
                      <a:r>
                        <a:rPr b="0" lang="es-MX" sz="1200" u="none" cap="none" strike="noStrike">
                          <a:solidFill>
                            <a:srgbClr val="691C32"/>
                          </a:solidFill>
                          <a:latin typeface="Montserrat"/>
                          <a:ea typeface="Montserrat"/>
                          <a:cs typeface="Montserrat"/>
                          <a:sym typeface="Montserrat"/>
                        </a:rPr>
                        <a:t>Fomentar prácticas de inclusión en los Pueblos Mágicos</a:t>
                      </a:r>
                      <a:endParaRPr sz="1200" u="none" cap="none" strike="noStrike">
                        <a:latin typeface="Montserrat"/>
                        <a:ea typeface="Montserrat"/>
                        <a:cs typeface="Montserrat"/>
                        <a:sym typeface="Montserrat"/>
                      </a:endParaRPr>
                    </a:p>
                  </a:txBody>
                  <a:tcPr marT="0" marB="0" marR="13075" marL="13075"/>
                </a:tc>
              </a:tr>
              <a:tr h="710425">
                <a:tc>
                  <a:txBody>
                    <a:bodyPr/>
                    <a:lstStyle/>
                    <a:p>
                      <a:pPr indent="0" lvl="0" marL="228600" marR="0" rtl="0" algn="ctr">
                        <a:lnSpc>
                          <a:spcPct val="107000"/>
                        </a:lnSpc>
                        <a:spcBef>
                          <a:spcPts val="0"/>
                        </a:spcBef>
                        <a:spcAft>
                          <a:spcPts val="0"/>
                        </a:spcAft>
                        <a:buClr>
                          <a:srgbClr val="000000"/>
                        </a:buClr>
                        <a:buSzPts val="1400"/>
                        <a:buFont typeface="Arial"/>
                        <a:buNone/>
                      </a:pPr>
                      <a:r>
                        <a:rPr lang="es-MX" sz="1200" u="none" cap="none" strike="noStrike">
                          <a:latin typeface="Montserrat"/>
                          <a:ea typeface="Montserrat"/>
                          <a:cs typeface="Montserrat"/>
                          <a:sym typeface="Montserrat"/>
                        </a:rPr>
                        <a:t>5</a:t>
                      </a:r>
                      <a:endParaRPr sz="12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200" u="none" cap="none" strike="noStrike">
                          <a:solidFill>
                            <a:srgbClr val="691C32"/>
                          </a:solidFill>
                          <a:latin typeface="Montserrat"/>
                          <a:ea typeface="Montserrat"/>
                          <a:cs typeface="Montserrat"/>
                          <a:sym typeface="Montserrat"/>
                        </a:rPr>
                        <a:t>Dirección General de Desarrollo Regional y Fomento Turístico</a:t>
                      </a:r>
                      <a:endParaRPr sz="1200" u="none" cap="none" strike="noStrike">
                        <a:latin typeface="Montserrat"/>
                        <a:ea typeface="Montserrat"/>
                        <a:cs typeface="Montserrat"/>
                        <a:sym typeface="Montserrat"/>
                      </a:endParaRPr>
                    </a:p>
                    <a:p>
                      <a:pPr indent="-342900" lvl="1" marL="800100" marR="0" rtl="0" algn="l">
                        <a:lnSpc>
                          <a:spcPct val="107000"/>
                        </a:lnSpc>
                        <a:spcBef>
                          <a:spcPts val="0"/>
                        </a:spcBef>
                        <a:spcAft>
                          <a:spcPts val="0"/>
                        </a:spcAft>
                        <a:buClr>
                          <a:srgbClr val="691C32"/>
                        </a:buClr>
                        <a:buSzPts val="1400"/>
                        <a:buFont typeface="Noto Sans Symbols"/>
                        <a:buChar char="∙"/>
                      </a:pPr>
                      <a:r>
                        <a:rPr b="0" lang="es-MX" sz="1200" u="none" cap="none" strike="noStrike">
                          <a:solidFill>
                            <a:srgbClr val="691C32"/>
                          </a:solidFill>
                          <a:latin typeface="Montserrat"/>
                          <a:ea typeface="Montserrat"/>
                          <a:cs typeface="Montserrat"/>
                          <a:sym typeface="Montserrat"/>
                        </a:rPr>
                        <a:t>Fomentar el desarrollo turístico en la región; asimismo, fortalecer la coordinación con los gobiernos locales y la iniciativa privada, a fin de desarrollar productos turísticos únicos con enfoque regional</a:t>
                      </a:r>
                      <a:endParaRPr b="0" sz="1200" u="none" cap="none" strike="noStrike">
                        <a:solidFill>
                          <a:srgbClr val="691C32"/>
                        </a:solidFill>
                        <a:latin typeface="Montserrat"/>
                        <a:ea typeface="Montserrat"/>
                        <a:cs typeface="Montserrat"/>
                        <a:sym typeface="Montserrat"/>
                      </a:endParaRPr>
                    </a:p>
                  </a:txBody>
                  <a:tcPr marT="0" marB="0" marR="13075" marL="13075"/>
                </a:tc>
              </a:tr>
              <a:tr h="701050">
                <a:tc>
                  <a:txBody>
                    <a:bodyPr/>
                    <a:lstStyle/>
                    <a:p>
                      <a:pPr indent="0" lvl="0" marL="228600" marR="0" rtl="0" algn="ctr">
                        <a:lnSpc>
                          <a:spcPct val="107000"/>
                        </a:lnSpc>
                        <a:spcBef>
                          <a:spcPts val="0"/>
                        </a:spcBef>
                        <a:spcAft>
                          <a:spcPts val="0"/>
                        </a:spcAft>
                        <a:buClr>
                          <a:srgbClr val="000000"/>
                        </a:buClr>
                        <a:buSzPts val="1400"/>
                        <a:buFont typeface="Arial"/>
                        <a:buNone/>
                      </a:pPr>
                      <a:r>
                        <a:rPr lang="es-MX" sz="1200" u="none" cap="none" strike="noStrike">
                          <a:latin typeface="Montserrat"/>
                          <a:ea typeface="Montserrat"/>
                          <a:cs typeface="Montserrat"/>
                          <a:sym typeface="Montserrat"/>
                        </a:rPr>
                        <a:t>6</a:t>
                      </a:r>
                      <a:endParaRPr sz="12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200" u="none" cap="none" strike="noStrike">
                          <a:solidFill>
                            <a:srgbClr val="691C32"/>
                          </a:solidFill>
                          <a:latin typeface="Montserrat"/>
                          <a:ea typeface="Montserrat"/>
                          <a:cs typeface="Montserrat"/>
                          <a:sym typeface="Montserrat"/>
                        </a:rPr>
                        <a:t>Dirección General de Certificación Turística</a:t>
                      </a:r>
                      <a:endParaRPr sz="1200" u="none" cap="none" strike="noStrike">
                        <a:latin typeface="Montserrat"/>
                        <a:ea typeface="Montserrat"/>
                        <a:cs typeface="Montserrat"/>
                        <a:sym typeface="Montserrat"/>
                      </a:endParaRPr>
                    </a:p>
                    <a:p>
                      <a:pPr indent="-342900" lvl="1" marL="800100" marR="0" rtl="0" algn="l">
                        <a:lnSpc>
                          <a:spcPct val="102857"/>
                        </a:lnSpc>
                        <a:spcBef>
                          <a:spcPts val="0"/>
                        </a:spcBef>
                        <a:spcAft>
                          <a:spcPts val="0"/>
                        </a:spcAft>
                        <a:buClr>
                          <a:srgbClr val="691C32"/>
                        </a:buClr>
                        <a:buSzPts val="1400"/>
                        <a:buFont typeface="Noto Sans Symbols"/>
                        <a:buChar char="∙"/>
                      </a:pPr>
                      <a:r>
                        <a:rPr b="0" lang="es-MX" sz="1200" u="none" cap="none" strike="noStrike">
                          <a:solidFill>
                            <a:srgbClr val="691C32"/>
                          </a:solidFill>
                          <a:latin typeface="Montserrat"/>
                          <a:ea typeface="Montserrat"/>
                          <a:cs typeface="Montserrat"/>
                          <a:sym typeface="Montserrat"/>
                        </a:rPr>
                        <a:t>Sello Turismo Incluyente</a:t>
                      </a:r>
                      <a:endParaRPr b="0" sz="1200" u="none" cap="none" strike="noStrike">
                        <a:solidFill>
                          <a:srgbClr val="691C32"/>
                        </a:solidFill>
                        <a:latin typeface="Montserrat"/>
                        <a:ea typeface="Montserrat"/>
                        <a:cs typeface="Montserrat"/>
                        <a:sym typeface="Montserrat"/>
                      </a:endParaRPr>
                    </a:p>
                  </a:txBody>
                  <a:tcPr marT="0" marB="0" marR="13075" marL="13075"/>
                </a:tc>
              </a:tr>
              <a:tr h="701050">
                <a:tc>
                  <a:txBody>
                    <a:bodyPr/>
                    <a:lstStyle/>
                    <a:p>
                      <a:pPr indent="0" lvl="0" marL="228600" marR="0" rtl="0" algn="ctr">
                        <a:lnSpc>
                          <a:spcPct val="107000"/>
                        </a:lnSpc>
                        <a:spcBef>
                          <a:spcPts val="0"/>
                        </a:spcBef>
                        <a:spcAft>
                          <a:spcPts val="0"/>
                        </a:spcAft>
                        <a:buClr>
                          <a:srgbClr val="000000"/>
                        </a:buClr>
                        <a:buSzPts val="1400"/>
                        <a:buFont typeface="Arial"/>
                        <a:buNone/>
                      </a:pPr>
                      <a:r>
                        <a:rPr lang="es-MX" sz="1200" u="none" cap="none" strike="noStrike">
                          <a:latin typeface="Montserrat"/>
                          <a:ea typeface="Montserrat"/>
                          <a:cs typeface="Montserrat"/>
                          <a:sym typeface="Montserrat"/>
                        </a:rPr>
                        <a:t>7</a:t>
                      </a:r>
                      <a:endParaRPr sz="12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254000" lvl="1" marL="800100" marR="0" rtl="0" algn="l">
                        <a:lnSpc>
                          <a:spcPct val="102857"/>
                        </a:lnSpc>
                        <a:spcBef>
                          <a:spcPts val="0"/>
                        </a:spcBef>
                        <a:spcAft>
                          <a:spcPts val="0"/>
                        </a:spcAft>
                        <a:buClr>
                          <a:schemeClr val="dk1"/>
                        </a:buClr>
                        <a:buSzPts val="1400"/>
                        <a:buFont typeface="Noto Sans Symbols"/>
                        <a:buNone/>
                      </a:pPr>
                      <a:r>
                        <a:rPr b="1" i="0" lang="es-MX" sz="1200" u="none" cap="none" strike="noStrike">
                          <a:solidFill>
                            <a:srgbClr val="691C32"/>
                          </a:solidFill>
                          <a:latin typeface="Montserrat"/>
                          <a:ea typeface="Montserrat"/>
                          <a:cs typeface="Montserrat"/>
                          <a:sym typeface="Montserrat"/>
                        </a:rPr>
                        <a:t>Oficinas del C. Secretario </a:t>
                      </a:r>
                      <a:endParaRPr/>
                    </a:p>
                    <a:p>
                      <a:pPr indent="-254000" lvl="1" marL="800100" marR="0" rtl="0" algn="l">
                        <a:lnSpc>
                          <a:spcPct val="102857"/>
                        </a:lnSpc>
                        <a:spcBef>
                          <a:spcPts val="0"/>
                        </a:spcBef>
                        <a:spcAft>
                          <a:spcPts val="0"/>
                        </a:spcAft>
                        <a:buClr>
                          <a:schemeClr val="dk1"/>
                        </a:buClr>
                        <a:buSzPts val="1400"/>
                        <a:buFont typeface="Arial"/>
                        <a:buChar char="•"/>
                      </a:pPr>
                      <a:r>
                        <a:rPr b="0" i="0" lang="es-MX" sz="1200" u="none" cap="none" strike="noStrike">
                          <a:solidFill>
                            <a:srgbClr val="691C32"/>
                          </a:solidFill>
                          <a:latin typeface="Montserrat"/>
                          <a:ea typeface="Montserrat"/>
                          <a:cs typeface="Montserrat"/>
                          <a:sym typeface="Montserrat"/>
                        </a:rPr>
                        <a:t>Iniciativa de Paridad de Género WEF-BID-SECTUR-SE.</a:t>
                      </a:r>
                      <a:endParaRPr/>
                    </a:p>
                    <a:p>
                      <a:pPr indent="-254000" lvl="1" marL="800100" marR="0" rtl="0" algn="l">
                        <a:lnSpc>
                          <a:spcPct val="102857"/>
                        </a:lnSpc>
                        <a:spcBef>
                          <a:spcPts val="0"/>
                        </a:spcBef>
                        <a:spcAft>
                          <a:spcPts val="0"/>
                        </a:spcAft>
                        <a:buClr>
                          <a:schemeClr val="dk1"/>
                        </a:buClr>
                        <a:buSzPts val="1400"/>
                        <a:buFont typeface="Arial"/>
                        <a:buChar char="•"/>
                      </a:pPr>
                      <a:r>
                        <a:rPr b="0" i="0" lang="es-MX" sz="1200" u="none" cap="none" strike="noStrike">
                          <a:solidFill>
                            <a:srgbClr val="691C32"/>
                          </a:solidFill>
                          <a:latin typeface="Montserrat"/>
                          <a:ea typeface="Montserrat"/>
                          <a:cs typeface="Montserrat"/>
                          <a:sym typeface="Montserrat"/>
                        </a:rPr>
                        <a:t>Tianguis Turístico Incluyente </a:t>
                      </a:r>
                      <a:endParaRPr b="0" i="0" sz="1200" u="none" cap="none" strike="noStrike">
                        <a:solidFill>
                          <a:srgbClr val="691C32"/>
                        </a:solidFill>
                        <a:latin typeface="Montserrat"/>
                        <a:ea typeface="Montserrat"/>
                        <a:cs typeface="Montserrat"/>
                        <a:sym typeface="Montserrat"/>
                      </a:endParaRPr>
                    </a:p>
                    <a:p>
                      <a:pPr indent="-165100" lvl="1" marL="800100" marR="0" rtl="0" algn="l">
                        <a:lnSpc>
                          <a:spcPct val="102857"/>
                        </a:lnSpc>
                        <a:spcBef>
                          <a:spcPts val="0"/>
                        </a:spcBef>
                        <a:spcAft>
                          <a:spcPts val="0"/>
                        </a:spcAft>
                        <a:buClr>
                          <a:schemeClr val="dk1"/>
                        </a:buClr>
                        <a:buSzPts val="1400"/>
                        <a:buFont typeface="Arial"/>
                        <a:buNone/>
                      </a:pPr>
                      <a:r>
                        <a:t/>
                      </a:r>
                      <a:endParaRPr b="1" i="0" sz="1200" u="none" cap="none" strike="noStrike">
                        <a:solidFill>
                          <a:srgbClr val="691C32"/>
                        </a:solidFill>
                        <a:latin typeface="Montserrat"/>
                        <a:ea typeface="Montserrat"/>
                        <a:cs typeface="Montserrat"/>
                        <a:sym typeface="Montserrat"/>
                      </a:endParaRPr>
                    </a:p>
                  </a:txBody>
                  <a:tcPr marT="0" marB="0" marR="13075" marL="13075"/>
                </a:tc>
              </a:tr>
            </a:tbl>
          </a:graphicData>
        </a:graphic>
      </p:graphicFrame>
      <p:sp>
        <p:nvSpPr>
          <p:cNvPr id="213" name="Google Shape;213;p14"/>
          <p:cNvSpPr txBox="1"/>
          <p:nvPr/>
        </p:nvSpPr>
        <p:spPr>
          <a:xfrm>
            <a:off x="270602" y="76183"/>
            <a:ext cx="10345359" cy="102914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150"/>
              </a:spcAft>
              <a:buClr>
                <a:srgbClr val="6E152E"/>
              </a:buClr>
              <a:buSzPts val="2000"/>
              <a:buFont typeface="Montserrat"/>
              <a:buNone/>
            </a:pPr>
            <a:r>
              <a:rPr b="1" i="0" lang="es-MX" sz="2000" u="none" cap="none" strike="noStrike">
                <a:solidFill>
                  <a:srgbClr val="6E152E"/>
                </a:solidFill>
                <a:latin typeface="Montserrat"/>
                <a:ea typeface="Montserrat"/>
                <a:cs typeface="Montserrat"/>
                <a:sym typeface="Montserrat"/>
              </a:rPr>
              <a:t>5. Informe de los compromisos asumidos en 2024 y acciones realizadas </a:t>
            </a:r>
            <a:br>
              <a:rPr b="1" i="0" lang="es-MX" sz="2000" u="none" cap="none" strike="noStrike">
                <a:solidFill>
                  <a:srgbClr val="6E152E"/>
                </a:solidFill>
                <a:latin typeface="Montserrat"/>
                <a:ea typeface="Montserrat"/>
                <a:cs typeface="Montserrat"/>
                <a:sym typeface="Montserrat"/>
              </a:rPr>
            </a:br>
            <a:r>
              <a:rPr b="1" i="0" lang="es-MX" sz="2000" u="none" cap="none" strike="noStrike">
                <a:solidFill>
                  <a:srgbClr val="6E152E"/>
                </a:solidFill>
                <a:latin typeface="Montserrat"/>
                <a:ea typeface="Montserrat"/>
                <a:cs typeface="Montserrat"/>
                <a:sym typeface="Montserrat"/>
              </a:rPr>
              <a:t>PRONAIND-CONAPRED; PROIGUALDAD-INMUJERES</a:t>
            </a:r>
            <a:br>
              <a:rPr b="0" i="0" lang="es-MX" sz="2000" u="none" cap="none" strike="noStrike">
                <a:solidFill>
                  <a:srgbClr val="6E152E"/>
                </a:solidFill>
                <a:latin typeface="Montserrat"/>
                <a:ea typeface="Montserrat"/>
                <a:cs typeface="Montserrat"/>
                <a:sym typeface="Montserrat"/>
              </a:rPr>
            </a:br>
            <a:endParaRPr b="0" i="0" sz="2000" u="none" cap="none" strike="noStrike">
              <a:solidFill>
                <a:srgbClr val="6E152E"/>
              </a:solidFill>
              <a:latin typeface="Montserrat"/>
              <a:ea typeface="Montserrat"/>
              <a:cs typeface="Montserrat"/>
              <a:sym typeface="Montserra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graphicFrame>
        <p:nvGraphicFramePr>
          <p:cNvPr id="219" name="Google Shape;219;p15"/>
          <p:cNvGraphicFramePr/>
          <p:nvPr/>
        </p:nvGraphicFramePr>
        <p:xfrm>
          <a:off x="0" y="763949"/>
          <a:ext cx="3000000" cy="3000000"/>
        </p:xfrm>
        <a:graphic>
          <a:graphicData uri="http://schemas.openxmlformats.org/drawingml/2006/table">
            <a:tbl>
              <a:tblPr bandRow="1" firstCol="1" firstRow="1">
                <a:noFill/>
                <a:tableStyleId>{1BCE30E3-AC1D-4182-B070-C39959EBDD18}</a:tableStyleId>
              </a:tblPr>
              <a:tblGrid>
                <a:gridCol w="701075"/>
                <a:gridCol w="11490925"/>
              </a:tblGrid>
              <a:tr h="468775">
                <a:tc gridSpan="2">
                  <a:txBody>
                    <a:bodyPr/>
                    <a:lstStyle/>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Unidad Responsable</a:t>
                      </a:r>
                      <a:endParaRPr sz="1100" u="none" cap="none" strike="noStrike"/>
                    </a:p>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Acciones o programas con enfoque de género</a:t>
                      </a:r>
                      <a:endParaRPr sz="1100" u="none" cap="none" strike="noStrike">
                        <a:latin typeface="Montserrat"/>
                        <a:ea typeface="Montserrat"/>
                        <a:cs typeface="Montserrat"/>
                        <a:sym typeface="Montserrat"/>
                      </a:endParaRPr>
                    </a:p>
                  </a:txBody>
                  <a:tcPr marT="0" marB="0" marR="13075" marL="13075" anchor="ctr">
                    <a:solidFill>
                      <a:srgbClr val="691C32"/>
                    </a:solidFill>
                  </a:tcPr>
                </a:tc>
                <a:tc hMerge="1"/>
              </a:tr>
              <a:tr h="468775">
                <a:tc>
                  <a:txBody>
                    <a:bodyPr/>
                    <a:lstStyle/>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7</a:t>
                      </a:r>
                      <a:endParaRPr sz="1100" u="none" cap="none" strike="noStrike"/>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100" u="none" cap="none" strike="noStrike">
                          <a:solidFill>
                            <a:srgbClr val="691C32"/>
                          </a:solidFill>
                          <a:latin typeface="Montserrat"/>
                          <a:ea typeface="Montserrat"/>
                          <a:cs typeface="Montserrat"/>
                          <a:sym typeface="Montserrat"/>
                        </a:rPr>
                        <a:t>Dirección General de Servicios al Turista Ángeles Verdes</a:t>
                      </a:r>
                      <a:endParaRPr sz="1100" u="none" cap="none" strike="noStrike"/>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Protocolo de atención a posibles casos de trata de personas en carreteras</a:t>
                      </a:r>
                      <a:endParaRPr b="0" sz="1100" u="none" cap="none" strike="noStrike">
                        <a:solidFill>
                          <a:srgbClr val="691C32"/>
                        </a:solidFill>
                        <a:latin typeface="Montserrat"/>
                        <a:ea typeface="Montserrat"/>
                        <a:cs typeface="Montserrat"/>
                        <a:sym typeface="Montserrat"/>
                      </a:endParaRPr>
                    </a:p>
                  </a:txBody>
                  <a:tcPr marT="0" marB="0" marR="13075" marL="13075"/>
                </a:tc>
              </a:tr>
              <a:tr h="703150">
                <a:tc>
                  <a:txBody>
                    <a:bodyPr/>
                    <a:lstStyle/>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8</a:t>
                      </a:r>
                      <a:endParaRPr sz="11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100" u="none" cap="none" strike="noStrike">
                          <a:solidFill>
                            <a:srgbClr val="691C32"/>
                          </a:solidFill>
                          <a:latin typeface="Montserrat"/>
                          <a:ea typeface="Montserrat"/>
                          <a:cs typeface="Montserrat"/>
                          <a:sym typeface="Montserrat"/>
                        </a:rPr>
                        <a:t>Dirección General de Profesionalización y  Competitividad Turística</a:t>
                      </a:r>
                      <a:endParaRPr sz="1100" u="none" cap="none" strike="noStrike"/>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Profesionalización, sensibilización y generación de conocimiento con enfoque social y de respeto a los derechos humanos en la cadena de valor del sector turístico</a:t>
                      </a:r>
                      <a:endParaRPr sz="1100" u="none" cap="none" strike="noStrike"/>
                    </a:p>
                  </a:txBody>
                  <a:tcPr marT="0" marB="0" marR="13075" marL="13075"/>
                </a:tc>
              </a:tr>
              <a:tr h="468775">
                <a:tc>
                  <a:txBody>
                    <a:bodyPr/>
                    <a:lstStyle/>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9</a:t>
                      </a:r>
                      <a:endParaRPr sz="11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100" u="none" cap="none" strike="noStrike">
                          <a:solidFill>
                            <a:srgbClr val="691C32"/>
                          </a:solidFill>
                          <a:latin typeface="Montserrat"/>
                          <a:ea typeface="Montserrat"/>
                          <a:cs typeface="Montserrat"/>
                          <a:sym typeface="Montserrat"/>
                        </a:rPr>
                        <a:t>Dirección General de Sustentabilidad Turística </a:t>
                      </a:r>
                      <a:endParaRPr sz="1100" u="none" cap="none" strike="noStrike"/>
                    </a:p>
                    <a:p>
                      <a:pPr indent="-171450" lvl="0" marL="400050" marR="0" rtl="0" algn="l">
                        <a:lnSpc>
                          <a:spcPct val="107000"/>
                        </a:lnSpc>
                        <a:spcBef>
                          <a:spcPts val="0"/>
                        </a:spcBef>
                        <a:spcAft>
                          <a:spcPts val="0"/>
                        </a:spcAft>
                        <a:buClr>
                          <a:srgbClr val="691C32"/>
                        </a:buClr>
                        <a:buSzPts val="1400"/>
                        <a:buFont typeface="Arial"/>
                        <a:buChar char="•"/>
                      </a:pPr>
                      <a:r>
                        <a:rPr b="0" lang="es-MX" sz="1100" u="none" cap="none" strike="noStrike">
                          <a:solidFill>
                            <a:srgbClr val="691C32"/>
                          </a:solidFill>
                          <a:latin typeface="Montserrat"/>
                          <a:ea typeface="Montserrat"/>
                          <a:cs typeface="Montserrat"/>
                          <a:sym typeface="Montserrat"/>
                        </a:rPr>
                        <a:t>Implementar la Estrategia de Igualdad de Género del Proyecto Kuxatur en 3 sitios demostrativos.</a:t>
                      </a:r>
                      <a:endParaRPr sz="1100" u="none" cap="none" strike="noStrike"/>
                    </a:p>
                  </a:txBody>
                  <a:tcPr marT="0" marB="0" marR="13075" marL="13075"/>
                </a:tc>
              </a:tr>
              <a:tr h="937550">
                <a:tc>
                  <a:txBody>
                    <a:bodyPr/>
                    <a:lstStyle/>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10</a:t>
                      </a:r>
                      <a:endParaRPr sz="11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100" u="none" cap="none" strike="noStrike">
                          <a:solidFill>
                            <a:srgbClr val="691C32"/>
                          </a:solidFill>
                          <a:latin typeface="Montserrat"/>
                          <a:ea typeface="Montserrat"/>
                          <a:cs typeface="Montserrat"/>
                          <a:sym typeface="Montserrat"/>
                        </a:rPr>
                        <a:t>Dirección General de Inversión Turística</a:t>
                      </a:r>
                      <a:endParaRPr sz="1100" u="none" cap="none" strike="noStrike"/>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Impulsar la realización de talleres/sesiones de orientación sobre productos financieros que ofrece la Banca de Desarrollo a MiPyMe´S del sector turístico para mejorar su desempeño.</a:t>
                      </a:r>
                      <a:endParaRPr/>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 Apoyar que más mujeres cuenten con esta información para acceder a los servicios financieros. </a:t>
                      </a:r>
                      <a:endParaRPr b="0" sz="1100" u="none" cap="none" strike="noStrike">
                        <a:solidFill>
                          <a:srgbClr val="691C32"/>
                        </a:solidFill>
                        <a:latin typeface="Montserrat"/>
                        <a:ea typeface="Montserrat"/>
                        <a:cs typeface="Montserrat"/>
                        <a:sym typeface="Montserrat"/>
                      </a:endParaRPr>
                    </a:p>
                  </a:txBody>
                  <a:tcPr marT="0" marB="0" marR="13075" marL="13075"/>
                </a:tc>
              </a:tr>
              <a:tr h="468775">
                <a:tc>
                  <a:txBody>
                    <a:bodyPr/>
                    <a:lstStyle/>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11</a:t>
                      </a:r>
                      <a:endParaRPr sz="11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100" u="none" cap="none" strike="noStrike">
                          <a:solidFill>
                            <a:srgbClr val="691C32"/>
                          </a:solidFill>
                          <a:latin typeface="Montserrat"/>
                          <a:ea typeface="Montserrat"/>
                          <a:cs typeface="Montserrat"/>
                          <a:sym typeface="Montserrat"/>
                        </a:rPr>
                        <a:t>Dirección General de Política Turísti</a:t>
                      </a:r>
                      <a:r>
                        <a:rPr b="0" lang="es-MX" sz="1100" u="none" cap="none" strike="noStrike">
                          <a:solidFill>
                            <a:srgbClr val="691C32"/>
                          </a:solidFill>
                          <a:latin typeface="Montserrat"/>
                          <a:ea typeface="Montserrat"/>
                          <a:cs typeface="Montserrat"/>
                          <a:sym typeface="Montserrat"/>
                        </a:rPr>
                        <a:t>ca</a:t>
                      </a:r>
                      <a:endParaRPr sz="1100" u="none" cap="none" strike="noStrike"/>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Iniciativas de ley  con enfoque de género y derechos humanos</a:t>
                      </a:r>
                      <a:endParaRPr b="0" sz="1100" u="none" cap="none" strike="noStrike">
                        <a:solidFill>
                          <a:srgbClr val="691C32"/>
                        </a:solidFill>
                        <a:latin typeface="Montserrat"/>
                        <a:ea typeface="Montserrat"/>
                        <a:cs typeface="Montserrat"/>
                        <a:sym typeface="Montserrat"/>
                      </a:endParaRPr>
                    </a:p>
                  </a:txBody>
                  <a:tcPr marT="0" marB="0" marR="13075" marL="13075"/>
                </a:tc>
              </a:tr>
              <a:tr h="937550">
                <a:tc>
                  <a:txBody>
                    <a:bodyPr/>
                    <a:lstStyle/>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12</a:t>
                      </a:r>
                      <a:endParaRPr sz="11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100" u="none" cap="none" strike="noStrike">
                          <a:solidFill>
                            <a:srgbClr val="691C32"/>
                          </a:solidFill>
                          <a:latin typeface="Montserrat"/>
                          <a:ea typeface="Montserrat"/>
                          <a:cs typeface="Montserrat"/>
                          <a:sym typeface="Montserrat"/>
                        </a:rPr>
                        <a:t>Dirección General de Tecnologías de la Información y Comunicación</a:t>
                      </a:r>
                      <a:endParaRPr sz="1100" u="none" cap="none" strike="noStrike"/>
                    </a:p>
                    <a:p>
                      <a:pPr indent="-171450" lvl="0" marL="400050" marR="0" rtl="0" algn="l">
                        <a:lnSpc>
                          <a:spcPct val="107000"/>
                        </a:lnSpc>
                        <a:spcBef>
                          <a:spcPts val="0"/>
                        </a:spcBef>
                        <a:spcAft>
                          <a:spcPts val="0"/>
                        </a:spcAft>
                        <a:buClr>
                          <a:srgbClr val="691C32"/>
                        </a:buClr>
                        <a:buSzPts val="1400"/>
                        <a:buFont typeface="Arial"/>
                        <a:buChar char="•"/>
                      </a:pPr>
                      <a:r>
                        <a:rPr b="0" lang="es-MX" sz="1100" u="none" cap="none" strike="noStrike">
                          <a:solidFill>
                            <a:srgbClr val="691C32"/>
                          </a:solidFill>
                          <a:latin typeface="Montserrat"/>
                          <a:ea typeface="Montserrat"/>
                          <a:cs typeface="Montserrat"/>
                          <a:sym typeface="Montserrat"/>
                        </a:rPr>
                        <a:t>Mantenimiento del portal </a:t>
                      </a:r>
                      <a:r>
                        <a:rPr b="0" lang="es-MX" sz="1100" u="sng" cap="none" strike="noStrike">
                          <a:solidFill>
                            <a:srgbClr val="691C32"/>
                          </a:solidFill>
                          <a:latin typeface="Montserrat"/>
                          <a:ea typeface="Montserrat"/>
                          <a:cs typeface="Montserrat"/>
                          <a:sym typeface="Montserrat"/>
                          <a:hlinkClick r:id="rId3">
                            <a:extLst>
                              <a:ext uri="{A12FA001-AC4F-418D-AE19-62706E023703}">
                                <ahyp:hlinkClr val="tx"/>
                              </a:ext>
                            </a:extLst>
                          </a:hlinkClick>
                        </a:rPr>
                        <a:t>www.ccn.sectur.Gob.mx</a:t>
                      </a:r>
                      <a:endParaRPr b="0" sz="1100" u="none" cap="none" strike="noStrike">
                        <a:solidFill>
                          <a:srgbClr val="691C32"/>
                        </a:solidFill>
                        <a:latin typeface="Montserrat"/>
                        <a:ea typeface="Montserrat"/>
                        <a:cs typeface="Montserrat"/>
                        <a:sym typeface="Montserrat"/>
                      </a:endParaRPr>
                    </a:p>
                    <a:p>
                      <a:pPr indent="-171450" lvl="0" marL="400050" marR="0" rtl="0" algn="l">
                        <a:lnSpc>
                          <a:spcPct val="107000"/>
                        </a:lnSpc>
                        <a:spcBef>
                          <a:spcPts val="0"/>
                        </a:spcBef>
                        <a:spcAft>
                          <a:spcPts val="0"/>
                        </a:spcAft>
                        <a:buClr>
                          <a:srgbClr val="691C32"/>
                        </a:buClr>
                        <a:buSzPts val="1400"/>
                        <a:buFont typeface="Arial"/>
                        <a:buChar char="•"/>
                      </a:pPr>
                      <a:r>
                        <a:rPr b="0" lang="es-MX" sz="1100" u="none" cap="none" strike="noStrike">
                          <a:solidFill>
                            <a:srgbClr val="691C32"/>
                          </a:solidFill>
                          <a:latin typeface="Montserrat"/>
                          <a:ea typeface="Montserrat"/>
                          <a:cs typeface="Montserrat"/>
                          <a:sym typeface="Montserrat"/>
                        </a:rPr>
                        <a:t>Difusión de materiales informativos y campañas con PG</a:t>
                      </a:r>
                      <a:endParaRPr sz="1100" u="none" cap="none" strike="noStrike"/>
                    </a:p>
                    <a:p>
                      <a:pPr indent="-171450" lvl="0" marL="400050" marR="0" rtl="0" algn="l">
                        <a:lnSpc>
                          <a:spcPct val="107000"/>
                        </a:lnSpc>
                        <a:spcBef>
                          <a:spcPts val="0"/>
                        </a:spcBef>
                        <a:spcAft>
                          <a:spcPts val="0"/>
                        </a:spcAft>
                        <a:buClr>
                          <a:srgbClr val="691C32"/>
                        </a:buClr>
                        <a:buSzPts val="1400"/>
                        <a:buFont typeface="Arial"/>
                        <a:buChar char="•"/>
                      </a:pPr>
                      <a:r>
                        <a:rPr b="0" lang="es-MX" sz="1100" u="none" cap="none" strike="noStrike">
                          <a:solidFill>
                            <a:srgbClr val="691C32"/>
                          </a:solidFill>
                          <a:latin typeface="Montserrat"/>
                          <a:ea typeface="Montserrat"/>
                          <a:cs typeface="Montserrat"/>
                          <a:sym typeface="Montserrat"/>
                        </a:rPr>
                        <a:t>Integración de un apartado con información pública relevante del Pp E005 Programa de Calidad </a:t>
                      </a:r>
                      <a:endParaRPr sz="1100" u="none" cap="none" strike="noStrike"/>
                    </a:p>
                  </a:txBody>
                  <a:tcPr marT="0" marB="0" marR="13075" marL="13075"/>
                </a:tc>
              </a:tr>
              <a:tr h="937550">
                <a:tc>
                  <a:txBody>
                    <a:bodyPr/>
                    <a:lstStyle/>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13</a:t>
                      </a:r>
                      <a:endParaRPr sz="11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100" u="none" cap="none" strike="noStrike">
                          <a:solidFill>
                            <a:srgbClr val="691C32"/>
                          </a:solidFill>
                          <a:latin typeface="Montserrat"/>
                          <a:ea typeface="Montserrat"/>
                          <a:cs typeface="Montserrat"/>
                          <a:sym typeface="Montserrat"/>
                        </a:rPr>
                        <a:t>Dirección General de Asuntos Jurídicos</a:t>
                      </a:r>
                      <a:endParaRPr sz="1100" u="none" cap="none" strike="noStrike"/>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Asesoría en el Comité de Igualdad de Género</a:t>
                      </a:r>
                      <a:endParaRPr sz="1100" u="none" cap="none" strike="noStrike"/>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Asesoría y participación en el Grupo de Trabajo para el seguimiento a la NMX R025 SCFI en Igualdad laboral y No Discriminación</a:t>
                      </a:r>
                      <a:endParaRPr sz="1100" u="none" cap="none" strike="noStrike"/>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Opinión Técnica a Iniciativas de Ley relacionadas a temas de género y violencias </a:t>
                      </a:r>
                      <a:endParaRPr b="0" sz="1100" u="none" cap="none" strike="noStrike">
                        <a:solidFill>
                          <a:srgbClr val="691C32"/>
                        </a:solidFill>
                        <a:latin typeface="Montserrat"/>
                        <a:ea typeface="Montserrat"/>
                        <a:cs typeface="Montserrat"/>
                        <a:sym typeface="Montserrat"/>
                      </a:endParaRPr>
                    </a:p>
                  </a:txBody>
                  <a:tcPr marT="0" marB="0" marR="13075" marL="13075"/>
                </a:tc>
              </a:tr>
              <a:tr h="703150">
                <a:tc>
                  <a:txBody>
                    <a:bodyPr/>
                    <a:lstStyle/>
                    <a:p>
                      <a:pPr indent="0" lvl="0" marL="228600" marR="0" rtl="0" algn="ctr">
                        <a:lnSpc>
                          <a:spcPct val="107000"/>
                        </a:lnSpc>
                        <a:spcBef>
                          <a:spcPts val="0"/>
                        </a:spcBef>
                        <a:spcAft>
                          <a:spcPts val="0"/>
                        </a:spcAft>
                        <a:buClr>
                          <a:srgbClr val="000000"/>
                        </a:buClr>
                        <a:buSzPts val="1400"/>
                        <a:buFont typeface="Arial"/>
                        <a:buNone/>
                      </a:pPr>
                      <a:r>
                        <a:rPr lang="es-MX" sz="1100" u="none" cap="none" strike="noStrike">
                          <a:latin typeface="Montserrat"/>
                          <a:ea typeface="Montserrat"/>
                          <a:cs typeface="Montserrat"/>
                          <a:sym typeface="Montserrat"/>
                        </a:rPr>
                        <a:t>14</a:t>
                      </a:r>
                      <a:endParaRPr sz="11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100" u="none" cap="none" strike="noStrike">
                          <a:solidFill>
                            <a:srgbClr val="691C32"/>
                          </a:solidFill>
                          <a:latin typeface="Montserrat"/>
                          <a:ea typeface="Montserrat"/>
                          <a:cs typeface="Montserrat"/>
                          <a:sym typeface="Montserrat"/>
                        </a:rPr>
                        <a:t>Órgano Interno de Control de la Secretaría de Turismo</a:t>
                      </a:r>
                      <a:endParaRPr sz="1100" u="none" cap="none" strike="noStrike"/>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Asesoría al Comité de Igualdad de Género</a:t>
                      </a:r>
                      <a:endParaRPr sz="1100" u="none" cap="none" strike="noStrike"/>
                    </a:p>
                    <a:p>
                      <a:pPr indent="-342900" lvl="1" marL="800100" marR="0" rtl="0" algn="l">
                        <a:lnSpc>
                          <a:spcPct val="107000"/>
                        </a:lnSpc>
                        <a:spcBef>
                          <a:spcPts val="0"/>
                        </a:spcBef>
                        <a:spcAft>
                          <a:spcPts val="0"/>
                        </a:spcAft>
                        <a:buClr>
                          <a:srgbClr val="691C32"/>
                        </a:buClr>
                        <a:buSzPts val="1400"/>
                        <a:buFont typeface="Noto Sans Symbols"/>
                        <a:buChar char="∙"/>
                      </a:pPr>
                      <a:r>
                        <a:rPr b="0" lang="es-MX" sz="1100" u="none" cap="none" strike="noStrike">
                          <a:solidFill>
                            <a:srgbClr val="691C32"/>
                          </a:solidFill>
                          <a:latin typeface="Montserrat"/>
                          <a:ea typeface="Montserrat"/>
                          <a:cs typeface="Montserrat"/>
                          <a:sym typeface="Montserrat"/>
                        </a:rPr>
                        <a:t>Asesoría y participación en el Grupo de Trabajo para el seguimiento a la NMX R025 SCFI en Igualdad laboral y No Discriminación</a:t>
                      </a:r>
                      <a:endParaRPr sz="1100" u="none" cap="none" strike="noStrike"/>
                    </a:p>
                  </a:txBody>
                  <a:tcPr marT="0" marB="0" marR="13075" marL="13075"/>
                </a:tc>
              </a:tr>
            </a:tbl>
          </a:graphicData>
        </a:graphic>
      </p:graphicFrame>
      <p:sp>
        <p:nvSpPr>
          <p:cNvPr id="220" name="Google Shape;220;p15"/>
          <p:cNvSpPr txBox="1"/>
          <p:nvPr/>
        </p:nvSpPr>
        <p:spPr>
          <a:xfrm>
            <a:off x="270602" y="76183"/>
            <a:ext cx="10345359" cy="102914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150"/>
              </a:spcAft>
              <a:buClr>
                <a:srgbClr val="6E152E"/>
              </a:buClr>
              <a:buSzPts val="2000"/>
              <a:buFont typeface="Montserrat"/>
              <a:buNone/>
            </a:pPr>
            <a:r>
              <a:rPr b="1" i="0" lang="es-MX" sz="2000" u="none" cap="none" strike="noStrike">
                <a:solidFill>
                  <a:srgbClr val="6E152E"/>
                </a:solidFill>
                <a:latin typeface="Montserrat"/>
                <a:ea typeface="Montserrat"/>
                <a:cs typeface="Montserrat"/>
                <a:sym typeface="Montserrat"/>
              </a:rPr>
              <a:t>5. Informe de los compromisos asumidos en 2024 y acciones realizadas </a:t>
            </a:r>
            <a:br>
              <a:rPr b="1" i="0" lang="es-MX" sz="2000" u="none" cap="none" strike="noStrike">
                <a:solidFill>
                  <a:srgbClr val="6E152E"/>
                </a:solidFill>
                <a:latin typeface="Montserrat"/>
                <a:ea typeface="Montserrat"/>
                <a:cs typeface="Montserrat"/>
                <a:sym typeface="Montserrat"/>
              </a:rPr>
            </a:br>
            <a:r>
              <a:rPr b="1" i="0" lang="es-MX" sz="2000" u="none" cap="none" strike="noStrike">
                <a:solidFill>
                  <a:srgbClr val="6E152E"/>
                </a:solidFill>
                <a:latin typeface="Montserrat"/>
                <a:ea typeface="Montserrat"/>
                <a:cs typeface="Montserrat"/>
                <a:sym typeface="Montserrat"/>
              </a:rPr>
              <a:t>PRONAIND-CONAPRED; PROIGUALDAD-INMUJERES</a:t>
            </a:r>
            <a:br>
              <a:rPr b="0" i="0" lang="es-MX" sz="2000" u="none" cap="none" strike="noStrike">
                <a:solidFill>
                  <a:srgbClr val="6E152E"/>
                </a:solidFill>
                <a:latin typeface="Montserrat"/>
                <a:ea typeface="Montserrat"/>
                <a:cs typeface="Montserrat"/>
                <a:sym typeface="Montserrat"/>
              </a:rPr>
            </a:br>
            <a:endParaRPr b="0" i="0" sz="2000" u="none" cap="none" strike="noStrike">
              <a:solidFill>
                <a:srgbClr val="6E152E"/>
              </a:solidFill>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graphicFrame>
        <p:nvGraphicFramePr>
          <p:cNvPr id="226" name="Google Shape;226;p16"/>
          <p:cNvGraphicFramePr/>
          <p:nvPr/>
        </p:nvGraphicFramePr>
        <p:xfrm>
          <a:off x="0" y="914266"/>
          <a:ext cx="3000000" cy="3000000"/>
        </p:xfrm>
        <a:graphic>
          <a:graphicData uri="http://schemas.openxmlformats.org/drawingml/2006/table">
            <a:tbl>
              <a:tblPr bandRow="1" firstCol="1" firstRow="1">
                <a:noFill/>
                <a:tableStyleId>{1BCE30E3-AC1D-4182-B070-C39959EBDD18}</a:tableStyleId>
              </a:tblPr>
              <a:tblGrid>
                <a:gridCol w="701075"/>
                <a:gridCol w="11490925"/>
              </a:tblGrid>
              <a:tr h="546350">
                <a:tc gridSpan="2">
                  <a:txBody>
                    <a:bodyPr/>
                    <a:lstStyle/>
                    <a:p>
                      <a:pPr indent="0" lvl="0" marL="228600" marR="0" rtl="0" algn="ctr">
                        <a:lnSpc>
                          <a:spcPct val="107000"/>
                        </a:lnSpc>
                        <a:spcBef>
                          <a:spcPts val="0"/>
                        </a:spcBef>
                        <a:spcAft>
                          <a:spcPts val="0"/>
                        </a:spcAft>
                        <a:buClr>
                          <a:srgbClr val="000000"/>
                        </a:buClr>
                        <a:buSzPts val="1400"/>
                        <a:buFont typeface="Arial"/>
                        <a:buNone/>
                      </a:pPr>
                      <a:r>
                        <a:rPr lang="es-MX" sz="1400" u="none" cap="none" strike="noStrike">
                          <a:latin typeface="Montserrat"/>
                          <a:ea typeface="Montserrat"/>
                          <a:cs typeface="Montserrat"/>
                          <a:sym typeface="Montserrat"/>
                        </a:rPr>
                        <a:t>Unidad Responsable</a:t>
                      </a:r>
                      <a:endParaRPr sz="1400" u="none" cap="none" strike="noStrike"/>
                    </a:p>
                    <a:p>
                      <a:pPr indent="0" lvl="0" marL="228600" marR="0" rtl="0" algn="ctr">
                        <a:lnSpc>
                          <a:spcPct val="107000"/>
                        </a:lnSpc>
                        <a:spcBef>
                          <a:spcPts val="0"/>
                        </a:spcBef>
                        <a:spcAft>
                          <a:spcPts val="0"/>
                        </a:spcAft>
                        <a:buClr>
                          <a:srgbClr val="000000"/>
                        </a:buClr>
                        <a:buSzPts val="1400"/>
                        <a:buFont typeface="Arial"/>
                        <a:buNone/>
                      </a:pPr>
                      <a:r>
                        <a:rPr lang="es-MX" sz="1400" u="none" cap="none" strike="noStrike">
                          <a:latin typeface="Montserrat"/>
                          <a:ea typeface="Montserrat"/>
                          <a:cs typeface="Montserrat"/>
                          <a:sym typeface="Montserrat"/>
                        </a:rPr>
                        <a:t>Acciones o programas con enfoque de género</a:t>
                      </a:r>
                      <a:endParaRPr sz="1400" u="none" cap="none" strike="noStrike">
                        <a:latin typeface="Montserrat"/>
                        <a:ea typeface="Montserrat"/>
                        <a:cs typeface="Montserrat"/>
                        <a:sym typeface="Montserrat"/>
                      </a:endParaRPr>
                    </a:p>
                  </a:txBody>
                  <a:tcPr marT="0" marB="0" marR="13075" marL="13075" anchor="ctr">
                    <a:solidFill>
                      <a:srgbClr val="691C32"/>
                    </a:solidFill>
                  </a:tcPr>
                </a:tc>
                <a:tc hMerge="1"/>
              </a:tr>
              <a:tr h="5397375">
                <a:tc>
                  <a:txBody>
                    <a:bodyPr/>
                    <a:lstStyle/>
                    <a:p>
                      <a:pPr indent="0" lvl="0" marL="228600" marR="0" rtl="0" algn="ctr">
                        <a:lnSpc>
                          <a:spcPct val="107000"/>
                        </a:lnSpc>
                        <a:spcBef>
                          <a:spcPts val="0"/>
                        </a:spcBef>
                        <a:spcAft>
                          <a:spcPts val="0"/>
                        </a:spcAft>
                        <a:buClr>
                          <a:srgbClr val="000000"/>
                        </a:buClr>
                        <a:buSzPts val="1400"/>
                        <a:buFont typeface="Arial"/>
                        <a:buNone/>
                      </a:pPr>
                      <a:r>
                        <a:rPr lang="es-MX" sz="1400" u="none" cap="none" strike="noStrike">
                          <a:latin typeface="Montserrat"/>
                          <a:ea typeface="Montserrat"/>
                          <a:cs typeface="Montserrat"/>
                          <a:sym typeface="Montserrat"/>
                        </a:rPr>
                        <a:t>15.1 </a:t>
                      </a:r>
                      <a:endParaRPr sz="14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400" u="none" cap="none" strike="noStrike">
                          <a:solidFill>
                            <a:srgbClr val="691C32"/>
                          </a:solidFill>
                          <a:latin typeface="Montserrat"/>
                          <a:ea typeface="Montserrat"/>
                          <a:cs typeface="Montserrat"/>
                          <a:sym typeface="Montserrat"/>
                        </a:rPr>
                        <a:t>Dirección General de Administración</a:t>
                      </a:r>
                      <a:endParaRPr sz="1400" u="none" cap="none" strike="noStrike"/>
                    </a:p>
                    <a:p>
                      <a:pPr indent="0" lvl="0" marL="228600" marR="0" rtl="0" algn="l">
                        <a:lnSpc>
                          <a:spcPct val="107000"/>
                        </a:lnSpc>
                        <a:spcBef>
                          <a:spcPts val="0"/>
                        </a:spcBef>
                        <a:spcAft>
                          <a:spcPts val="0"/>
                        </a:spcAft>
                        <a:buClr>
                          <a:srgbClr val="000000"/>
                        </a:buClr>
                        <a:buSzPts val="1400"/>
                        <a:buFont typeface="Arial"/>
                        <a:buNone/>
                      </a:pPr>
                      <a:r>
                        <a:rPr b="1" lang="es-MX" sz="1400" u="none" cap="none" strike="noStrike">
                          <a:solidFill>
                            <a:srgbClr val="691C32"/>
                          </a:solidFill>
                          <a:latin typeface="Montserrat"/>
                          <a:ea typeface="Montserrat"/>
                          <a:cs typeface="Montserrat"/>
                          <a:sym typeface="Montserrat"/>
                        </a:rPr>
                        <a:t>Unidad de Igualdad de Género</a:t>
                      </a:r>
                      <a:endParaRPr/>
                    </a:p>
                    <a:p>
                      <a:pPr indent="0" lvl="0" marL="228600" marR="0" rtl="0" algn="l">
                        <a:lnSpc>
                          <a:spcPct val="107000"/>
                        </a:lnSpc>
                        <a:spcBef>
                          <a:spcPts val="0"/>
                        </a:spcBef>
                        <a:spcAft>
                          <a:spcPts val="0"/>
                        </a:spcAft>
                        <a:buClr>
                          <a:srgbClr val="000000"/>
                        </a:buClr>
                        <a:buSzPts val="1400"/>
                        <a:buFont typeface="Arial"/>
                        <a:buNone/>
                      </a:pPr>
                      <a:r>
                        <a:t/>
                      </a:r>
                      <a:endParaRPr sz="1400" u="none" cap="none" strike="noStrike"/>
                    </a:p>
                    <a:p>
                      <a:pPr indent="-182562" lvl="1"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Implementar la Estrategia Integral para prevenir la trata de personas y el trabajo infantil</a:t>
                      </a:r>
                      <a:endParaRPr sz="1400" u="none" cap="none" strike="noStrike"/>
                    </a:p>
                    <a:p>
                      <a:pPr indent="-182562" lvl="1"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Impulso al Código de Conducta para la Protección de Niñas, Niños y Adolescentes en el Sector de los Viajes y el Turismo (CCN)</a:t>
                      </a:r>
                      <a:endParaRPr sz="1400" u="none" cap="none" strike="noStrike"/>
                    </a:p>
                    <a:p>
                      <a:pPr indent="-182562" lvl="1"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Programa de Desarrollo Comunitario para mujeres en turismo 2022</a:t>
                      </a:r>
                      <a:endParaRPr sz="1400" u="none" cap="none" strike="noStrike"/>
                    </a:p>
                    <a:p>
                      <a:pPr indent="-182562" lvl="1"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Certificación en la Norma Mexicana NMX-R-025-SCFI 2015 de Igualdad Laboral y No Discriminación</a:t>
                      </a:r>
                      <a:endParaRPr sz="1400" u="none" cap="none" strike="noStrike"/>
                    </a:p>
                    <a:p>
                      <a:pPr indent="-182562" lvl="1"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Fortalecimiento de las capacidades institucionales con perspectivas de género y derechos humanos</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Promover la lactancia materna en el centro de trabajo.</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Elaborar los estudios, investigaciones y diagnósticos con perspectiva de género, pertinencia cultural y derechos humanos sobre problemáticas y necesidades </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Coordinación interinstitucional para el desarrollo de estudios, investigaciones y diagnósticos con perspectiva de género, pertinencia cultural y derechos humanos (PGPCyDH)</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Difundir estudios, investigaciones y diagnósticos PGPCyDH sobre problemáticas y necesidades relacionadas con violencia contra mujeres, niñas, niños y adolescentes en el ámbito de la SECTUR</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Garantizar que se capacite en HS y AS en la APF", y certifique en la Competencia Atención a presuntas víctimas de hostigamiento sexual y acoso sexual en la APF"</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Promover que personal del OIC y del Comité de ética, tomen el curso Atención de casos de acoso y hostigamiento sexual y cumplan con la meta de cubrir el 100% de la población progresivamente.</a:t>
                      </a:r>
                      <a:endParaRPr sz="1400" u="none" cap="none" strike="noStrike"/>
                    </a:p>
                    <a:p>
                      <a:pPr indent="-82550" lvl="1" marL="628650" marR="0" rtl="0" algn="l">
                        <a:lnSpc>
                          <a:spcPct val="100000"/>
                        </a:lnSpc>
                        <a:spcBef>
                          <a:spcPts val="0"/>
                        </a:spcBef>
                        <a:spcAft>
                          <a:spcPts val="0"/>
                        </a:spcAft>
                        <a:buClr>
                          <a:schemeClr val="dk1"/>
                        </a:buClr>
                        <a:buSzPts val="1400"/>
                        <a:buFont typeface="Arial"/>
                        <a:buNone/>
                      </a:pPr>
                      <a:r>
                        <a:t/>
                      </a:r>
                      <a:endParaRPr b="0" sz="1400" u="none" cap="none" strike="noStrike">
                        <a:solidFill>
                          <a:srgbClr val="691C32"/>
                        </a:solidFill>
                        <a:latin typeface="Montserrat"/>
                        <a:ea typeface="Montserrat"/>
                        <a:cs typeface="Montserrat"/>
                        <a:sym typeface="Montserrat"/>
                      </a:endParaRPr>
                    </a:p>
                  </a:txBody>
                  <a:tcPr marT="0" marB="0" marR="13075" marL="13075"/>
                </a:tc>
              </a:tr>
            </a:tbl>
          </a:graphicData>
        </a:graphic>
      </p:graphicFrame>
      <p:sp>
        <p:nvSpPr>
          <p:cNvPr id="227" name="Google Shape;227;p16"/>
          <p:cNvSpPr txBox="1"/>
          <p:nvPr/>
        </p:nvSpPr>
        <p:spPr>
          <a:xfrm>
            <a:off x="270602" y="76183"/>
            <a:ext cx="11590221" cy="1029144"/>
          </a:xfrm>
          <a:prstGeom prst="rect">
            <a:avLst/>
          </a:prstGeom>
          <a:noFill/>
          <a:ln>
            <a:noFill/>
          </a:ln>
        </p:spPr>
        <p:txBody>
          <a:bodyPr anchorCtr="0" anchor="t" bIns="45700" lIns="91425" spcFirstLastPara="1" rIns="91425" wrap="square" tIns="45700">
            <a:normAutofit fontScale="92500" lnSpcReduction="20000"/>
          </a:bodyPr>
          <a:lstStyle/>
          <a:p>
            <a:pPr indent="0" lvl="0" marL="0" marR="0" rtl="0" algn="l">
              <a:lnSpc>
                <a:spcPct val="90000"/>
              </a:lnSpc>
              <a:spcBef>
                <a:spcPts val="0"/>
              </a:spcBef>
              <a:spcAft>
                <a:spcPts val="150"/>
              </a:spcAft>
              <a:buClr>
                <a:srgbClr val="6E152E"/>
              </a:buClr>
              <a:buSzPct val="108108"/>
              <a:buFont typeface="Montserrat"/>
              <a:buNone/>
            </a:pPr>
            <a:r>
              <a:rPr b="1" i="0" lang="es-MX" sz="2000" u="none" cap="none" strike="noStrike">
                <a:solidFill>
                  <a:srgbClr val="6E152E"/>
                </a:solidFill>
                <a:latin typeface="Montserrat"/>
                <a:ea typeface="Montserrat"/>
                <a:cs typeface="Montserrat"/>
                <a:sym typeface="Montserrat"/>
              </a:rPr>
              <a:t>5. Informe de los compromisos asumidos en 2024</a:t>
            </a:r>
            <a:br>
              <a:rPr b="1" i="0" lang="es-MX" sz="2000" u="none" cap="none" strike="noStrike">
                <a:solidFill>
                  <a:srgbClr val="6E152E"/>
                </a:solidFill>
                <a:latin typeface="Montserrat"/>
                <a:ea typeface="Montserrat"/>
                <a:cs typeface="Montserrat"/>
                <a:sym typeface="Montserrat"/>
              </a:rPr>
            </a:br>
            <a:r>
              <a:rPr b="1" i="0" lang="es-MX" sz="2000" u="none" cap="none" strike="noStrike">
                <a:solidFill>
                  <a:srgbClr val="6E152E"/>
                </a:solidFill>
                <a:latin typeface="Montserrat"/>
                <a:ea typeface="Montserrat"/>
                <a:cs typeface="Montserrat"/>
                <a:sym typeface="Montserrat"/>
              </a:rPr>
              <a:t>PRONAIND-CONAPRED; PROIGUALDAD-INMUJERES y PASH Y ACCIONES REALIZADAS CON PEG</a:t>
            </a:r>
            <a:br>
              <a:rPr b="0" i="0" lang="es-MX" sz="2000" u="none" cap="none" strike="noStrike">
                <a:solidFill>
                  <a:srgbClr val="6E152E"/>
                </a:solidFill>
                <a:latin typeface="Montserrat"/>
                <a:ea typeface="Montserrat"/>
                <a:cs typeface="Montserrat"/>
                <a:sym typeface="Montserrat"/>
              </a:rPr>
            </a:br>
            <a:endParaRPr b="0" i="0" sz="2000" u="none" cap="none" strike="noStrike">
              <a:solidFill>
                <a:srgbClr val="6E152E"/>
              </a:solidFill>
              <a:latin typeface="Montserrat"/>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title"/>
          </p:nvPr>
        </p:nvSpPr>
        <p:spPr>
          <a:xfrm>
            <a:off x="513196" y="299798"/>
            <a:ext cx="11180717" cy="531475"/>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691C32"/>
              </a:buClr>
              <a:buSzPts val="1800"/>
              <a:buFont typeface="Montserrat"/>
              <a:buNone/>
            </a:pPr>
            <a:r>
              <a:rPr b="1" lang="es-MX" sz="3000" cap="none">
                <a:solidFill>
                  <a:srgbClr val="691C32"/>
                </a:solidFill>
                <a:latin typeface="Montserrat"/>
                <a:ea typeface="Montserrat"/>
                <a:cs typeface="Montserrat"/>
                <a:sym typeface="Montserrat"/>
              </a:rPr>
              <a:t>RECOMENDACIONES PARA APOYAR EL USO EFICIENTE DE LA RED Y REUNIÓN VIRTUAL</a:t>
            </a:r>
            <a:br>
              <a:rPr b="1" lang="es-MX" sz="3000">
                <a:latin typeface="Montserrat"/>
                <a:ea typeface="Montserrat"/>
                <a:cs typeface="Montserrat"/>
                <a:sym typeface="Montserrat"/>
              </a:rPr>
            </a:br>
            <a:endParaRPr b="1" sz="3000" cap="none">
              <a:solidFill>
                <a:srgbClr val="C00000"/>
              </a:solidFill>
              <a:latin typeface="Montserrat"/>
              <a:ea typeface="Montserrat"/>
              <a:cs typeface="Montserrat"/>
              <a:sym typeface="Montserrat"/>
            </a:endParaRPr>
          </a:p>
        </p:txBody>
      </p:sp>
      <p:sp>
        <p:nvSpPr>
          <p:cNvPr id="91" name="Google Shape;91;p2"/>
          <p:cNvSpPr/>
          <p:nvPr/>
        </p:nvSpPr>
        <p:spPr>
          <a:xfrm>
            <a:off x="276911" y="1372389"/>
            <a:ext cx="11417002" cy="4278054"/>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3A3838"/>
              </a:buClr>
              <a:buSzPts val="1700"/>
              <a:buFont typeface="Arial"/>
              <a:buChar char="•"/>
            </a:pPr>
            <a:r>
              <a:rPr b="0" i="0" lang="es-MX" sz="1700" u="none" cap="none" strike="noStrike">
                <a:solidFill>
                  <a:srgbClr val="3A3838"/>
                </a:solidFill>
                <a:latin typeface="Montserrat"/>
                <a:ea typeface="Montserrat"/>
                <a:cs typeface="Montserrat"/>
                <a:sym typeface="Montserrat"/>
              </a:rPr>
              <a:t>Al conectarse o ingresar a la sesión por favor </a:t>
            </a:r>
            <a:r>
              <a:rPr b="1" i="0" lang="es-MX" sz="1700" u="none" cap="none" strike="noStrike">
                <a:solidFill>
                  <a:srgbClr val="3A3838"/>
                </a:solidFill>
                <a:latin typeface="Montserrat"/>
                <a:ea typeface="Montserrat"/>
                <a:cs typeface="Montserrat"/>
                <a:sym typeface="Montserrat"/>
              </a:rPr>
              <a:t>ubique el recuadro en el que aparece su imagen </a:t>
            </a:r>
            <a:r>
              <a:rPr b="0" i="0" lang="es-MX" sz="1700" u="none" cap="none" strike="noStrike">
                <a:solidFill>
                  <a:srgbClr val="3A3838"/>
                </a:solidFill>
                <a:latin typeface="Montserrat"/>
                <a:ea typeface="Montserrat"/>
                <a:cs typeface="Montserrat"/>
                <a:sym typeface="Montserrat"/>
              </a:rPr>
              <a:t>y </a:t>
            </a:r>
            <a:r>
              <a:rPr b="1" i="0" lang="es-MX" sz="1700" u="none" cap="none" strike="noStrike">
                <a:solidFill>
                  <a:srgbClr val="3A3838"/>
                </a:solidFill>
                <a:latin typeface="Montserrat"/>
                <a:ea typeface="Montserrat"/>
                <a:cs typeface="Montserrat"/>
                <a:sym typeface="Montserrat"/>
              </a:rPr>
              <a:t>anote las siglas del área que representa  y posteriormente su nombre y primer apellido</a:t>
            </a:r>
            <a:r>
              <a:rPr b="0" i="0" lang="es-MX" sz="1700" u="none" cap="none" strike="noStrike">
                <a:solidFill>
                  <a:srgbClr val="3A3838"/>
                </a:solidFill>
                <a:latin typeface="Montserrat"/>
                <a:ea typeface="Montserrat"/>
                <a:cs typeface="Montserrat"/>
                <a:sym typeface="Montserrat"/>
              </a:rPr>
              <a:t>.</a:t>
            </a:r>
            <a:endParaRPr b="0" i="0" sz="1400" u="none" cap="none" strike="noStrike">
              <a:solidFill>
                <a:srgbClr val="000000"/>
              </a:solidFill>
              <a:latin typeface="Arial"/>
              <a:ea typeface="Arial"/>
              <a:cs typeface="Arial"/>
              <a:sym typeface="Arial"/>
            </a:endParaRPr>
          </a:p>
          <a:p>
            <a:pPr indent="-177800" lvl="0" marL="285750" marR="0" rtl="0" algn="just">
              <a:lnSpc>
                <a:spcPct val="100000"/>
              </a:lnSpc>
              <a:spcBef>
                <a:spcPts val="0"/>
              </a:spcBef>
              <a:spcAft>
                <a:spcPts val="0"/>
              </a:spcAft>
              <a:buClr>
                <a:schemeClr val="dk1"/>
              </a:buClr>
              <a:buSzPts val="1700"/>
              <a:buFont typeface="Arial"/>
              <a:buNone/>
            </a:pPr>
            <a:r>
              <a:t/>
            </a:r>
            <a:endParaRPr b="0" i="0" sz="1700" u="none" cap="none" strike="noStrike">
              <a:solidFill>
                <a:srgbClr val="3A3838"/>
              </a:solidFill>
              <a:latin typeface="Montserrat"/>
              <a:ea typeface="Montserrat"/>
              <a:cs typeface="Montserrat"/>
              <a:sym typeface="Montserrat"/>
            </a:endParaRPr>
          </a:p>
          <a:p>
            <a:pPr indent="-285750" lvl="0" marL="285750" marR="0" rtl="0" algn="just">
              <a:lnSpc>
                <a:spcPct val="100000"/>
              </a:lnSpc>
              <a:spcBef>
                <a:spcPts val="0"/>
              </a:spcBef>
              <a:spcAft>
                <a:spcPts val="0"/>
              </a:spcAft>
              <a:buClr>
                <a:srgbClr val="3A3838"/>
              </a:buClr>
              <a:buSzPts val="1700"/>
              <a:buFont typeface="Arial"/>
              <a:buChar char="•"/>
            </a:pPr>
            <a:r>
              <a:rPr b="0" i="0" lang="es-MX" sz="1700" u="none" cap="none" strike="noStrike">
                <a:solidFill>
                  <a:srgbClr val="3A3838"/>
                </a:solidFill>
                <a:latin typeface="Montserrat"/>
                <a:ea typeface="Montserrat"/>
                <a:cs typeface="Montserrat"/>
                <a:sym typeface="Montserrat"/>
              </a:rPr>
              <a:t>Por favor ponga su celular en modo vibrador.</a:t>
            </a:r>
            <a:endParaRPr b="0" i="0" sz="1400" u="none" cap="none" strike="noStrike">
              <a:solidFill>
                <a:srgbClr val="000000"/>
              </a:solidFill>
              <a:latin typeface="Arial"/>
              <a:ea typeface="Arial"/>
              <a:cs typeface="Arial"/>
              <a:sym typeface="Arial"/>
            </a:endParaRPr>
          </a:p>
          <a:p>
            <a:pPr indent="-177800" lvl="0" marL="285750" marR="0" rtl="0" algn="just">
              <a:lnSpc>
                <a:spcPct val="100000"/>
              </a:lnSpc>
              <a:spcBef>
                <a:spcPts val="0"/>
              </a:spcBef>
              <a:spcAft>
                <a:spcPts val="0"/>
              </a:spcAft>
              <a:buClr>
                <a:schemeClr val="dk1"/>
              </a:buClr>
              <a:buSzPts val="1700"/>
              <a:buFont typeface="Arial"/>
              <a:buNone/>
            </a:pPr>
            <a:r>
              <a:t/>
            </a:r>
            <a:endParaRPr b="0" i="0" sz="1700" u="none" cap="none" strike="noStrike">
              <a:solidFill>
                <a:srgbClr val="3A3838"/>
              </a:solidFill>
              <a:latin typeface="Montserrat"/>
              <a:ea typeface="Montserrat"/>
              <a:cs typeface="Montserrat"/>
              <a:sym typeface="Montserrat"/>
            </a:endParaRPr>
          </a:p>
          <a:p>
            <a:pPr indent="-285750" lvl="0" marL="285750" marR="0" rtl="0" algn="just">
              <a:lnSpc>
                <a:spcPct val="100000"/>
              </a:lnSpc>
              <a:spcBef>
                <a:spcPts val="0"/>
              </a:spcBef>
              <a:spcAft>
                <a:spcPts val="0"/>
              </a:spcAft>
              <a:buClr>
                <a:srgbClr val="3A3838"/>
              </a:buClr>
              <a:buSzPts val="1700"/>
              <a:buFont typeface="Arial"/>
              <a:buChar char="•"/>
            </a:pPr>
            <a:r>
              <a:rPr b="0" i="0" lang="es-MX" sz="1700" u="none" cap="none" strike="noStrike">
                <a:solidFill>
                  <a:srgbClr val="3A3838"/>
                </a:solidFill>
                <a:latin typeface="Montserrat"/>
                <a:ea typeface="Montserrat"/>
                <a:cs typeface="Montserrat"/>
                <a:sym typeface="Montserrat"/>
              </a:rPr>
              <a:t>Favor de registrar sus datos en el formulario de registro que se subirá al chat.</a:t>
            </a:r>
            <a:endParaRPr/>
          </a:p>
          <a:p>
            <a:pPr indent="-177800" lvl="0" marL="285750" marR="0" rtl="0" algn="just">
              <a:lnSpc>
                <a:spcPct val="100000"/>
              </a:lnSpc>
              <a:spcBef>
                <a:spcPts val="0"/>
              </a:spcBef>
              <a:spcAft>
                <a:spcPts val="0"/>
              </a:spcAft>
              <a:buClr>
                <a:srgbClr val="3A3838"/>
              </a:buClr>
              <a:buSzPts val="1700"/>
              <a:buFont typeface="Arial"/>
              <a:buNone/>
            </a:pPr>
            <a:r>
              <a:t/>
            </a:r>
            <a:endParaRPr b="0" i="0" sz="1700" u="none" cap="none" strike="noStrike">
              <a:solidFill>
                <a:srgbClr val="3A3838"/>
              </a:solidFill>
              <a:latin typeface="Montserrat"/>
              <a:ea typeface="Montserrat"/>
              <a:cs typeface="Montserrat"/>
              <a:sym typeface="Montserrat"/>
            </a:endParaRPr>
          </a:p>
          <a:p>
            <a:pPr indent="-285750" lvl="0" marL="285750" marR="0" rtl="0" algn="just">
              <a:lnSpc>
                <a:spcPct val="100000"/>
              </a:lnSpc>
              <a:spcBef>
                <a:spcPts val="0"/>
              </a:spcBef>
              <a:spcAft>
                <a:spcPts val="0"/>
              </a:spcAft>
              <a:buClr>
                <a:srgbClr val="3A3838"/>
              </a:buClr>
              <a:buSzPts val="1700"/>
              <a:buFont typeface="Arial"/>
              <a:buChar char="•"/>
            </a:pPr>
            <a:r>
              <a:rPr b="0" i="0" lang="es-MX" sz="1700" u="none" cap="none" strike="noStrike">
                <a:solidFill>
                  <a:srgbClr val="3A3838"/>
                </a:solidFill>
                <a:latin typeface="Montserrat"/>
                <a:ea typeface="Montserrat"/>
                <a:cs typeface="Montserrat"/>
                <a:sym typeface="Montserrat"/>
              </a:rPr>
              <a:t>Verifique el buen funcionamiento de su audio y video. </a:t>
            </a:r>
            <a:endParaRPr b="0" i="0" sz="1400" u="none" cap="none" strike="noStrike">
              <a:solidFill>
                <a:srgbClr val="000000"/>
              </a:solidFill>
              <a:latin typeface="Arial"/>
              <a:ea typeface="Arial"/>
              <a:cs typeface="Arial"/>
              <a:sym typeface="Arial"/>
            </a:endParaRPr>
          </a:p>
          <a:p>
            <a:pPr indent="-177800" lvl="0" marL="285750" marR="0" rtl="0" algn="just">
              <a:lnSpc>
                <a:spcPct val="100000"/>
              </a:lnSpc>
              <a:spcBef>
                <a:spcPts val="0"/>
              </a:spcBef>
              <a:spcAft>
                <a:spcPts val="0"/>
              </a:spcAft>
              <a:buClr>
                <a:schemeClr val="dk1"/>
              </a:buClr>
              <a:buSzPts val="1700"/>
              <a:buFont typeface="Arial"/>
              <a:buNone/>
            </a:pPr>
            <a:r>
              <a:t/>
            </a:r>
            <a:endParaRPr b="0" i="0" sz="1700" u="none" cap="none" strike="noStrike">
              <a:solidFill>
                <a:srgbClr val="3A3838"/>
              </a:solidFill>
              <a:latin typeface="Montserrat"/>
              <a:ea typeface="Montserrat"/>
              <a:cs typeface="Montserrat"/>
              <a:sym typeface="Montserrat"/>
            </a:endParaRPr>
          </a:p>
          <a:p>
            <a:pPr indent="-285750" lvl="0" marL="285750" marR="0" rtl="0" algn="just">
              <a:lnSpc>
                <a:spcPct val="100000"/>
              </a:lnSpc>
              <a:spcBef>
                <a:spcPts val="0"/>
              </a:spcBef>
              <a:spcAft>
                <a:spcPts val="0"/>
              </a:spcAft>
              <a:buClr>
                <a:srgbClr val="3A3838"/>
              </a:buClr>
              <a:buSzPts val="1700"/>
              <a:buFont typeface="Arial"/>
              <a:buChar char="•"/>
            </a:pPr>
            <a:r>
              <a:rPr b="0" i="0" lang="es-MX" sz="1700" u="none" cap="none" strike="noStrike">
                <a:solidFill>
                  <a:srgbClr val="3A3838"/>
                </a:solidFill>
                <a:latin typeface="Montserrat"/>
                <a:ea typeface="Montserrat"/>
                <a:cs typeface="Montserrat"/>
                <a:sym typeface="Montserrat"/>
              </a:rPr>
              <a:t>En caso de que el audio se escuche distorsionado o cortado, por favor </a:t>
            </a:r>
            <a:r>
              <a:rPr b="1" i="0" lang="es-MX" sz="1700" u="none" cap="none" strike="noStrike">
                <a:solidFill>
                  <a:srgbClr val="3A3838"/>
                </a:solidFill>
                <a:latin typeface="Montserrat"/>
                <a:ea typeface="Montserrat"/>
                <a:cs typeface="Montserrat"/>
                <a:sym typeface="Montserrat"/>
              </a:rPr>
              <a:t>apague su micrófono </a:t>
            </a:r>
            <a:r>
              <a:rPr b="0" i="0" lang="es-MX" sz="1700" u="none" cap="none" strike="noStrike">
                <a:solidFill>
                  <a:srgbClr val="3A3838"/>
                </a:solidFill>
                <a:latin typeface="Montserrat"/>
                <a:ea typeface="Montserrat"/>
                <a:cs typeface="Montserrat"/>
                <a:sym typeface="Montserrat"/>
              </a:rPr>
              <a:t>y </a:t>
            </a:r>
            <a:r>
              <a:rPr b="1" i="0" lang="es-MX" sz="1700" u="none" cap="none" strike="noStrike">
                <a:solidFill>
                  <a:srgbClr val="3A3838"/>
                </a:solidFill>
                <a:latin typeface="Montserrat"/>
                <a:ea typeface="Montserrat"/>
                <a:cs typeface="Montserrat"/>
                <a:sym typeface="Montserrat"/>
              </a:rPr>
              <a:t>apague su transmisión de video</a:t>
            </a:r>
            <a:r>
              <a:rPr b="0" i="0" lang="es-MX" sz="1700" u="none" cap="none" strike="noStrike">
                <a:solidFill>
                  <a:srgbClr val="3A3838"/>
                </a:solidFill>
                <a:latin typeface="Montserrat"/>
                <a:ea typeface="Montserrat"/>
                <a:cs typeface="Montserrat"/>
                <a:sym typeface="Montserrat"/>
              </a:rPr>
              <a:t>.</a:t>
            </a:r>
            <a:endParaRPr b="0" i="0" sz="1400" u="none" cap="none" strike="noStrike">
              <a:solidFill>
                <a:srgbClr val="000000"/>
              </a:solidFill>
              <a:latin typeface="Arial"/>
              <a:ea typeface="Arial"/>
              <a:cs typeface="Arial"/>
              <a:sym typeface="Arial"/>
            </a:endParaRPr>
          </a:p>
          <a:p>
            <a:pPr indent="-177800" lvl="0" marL="285750" marR="0" rtl="0" algn="just">
              <a:lnSpc>
                <a:spcPct val="100000"/>
              </a:lnSpc>
              <a:spcBef>
                <a:spcPts val="0"/>
              </a:spcBef>
              <a:spcAft>
                <a:spcPts val="0"/>
              </a:spcAft>
              <a:buClr>
                <a:schemeClr val="dk1"/>
              </a:buClr>
              <a:buSzPts val="1700"/>
              <a:buFont typeface="Arial"/>
              <a:buNone/>
            </a:pPr>
            <a:r>
              <a:t/>
            </a:r>
            <a:endParaRPr b="0" i="0" sz="1700" u="none" cap="none" strike="noStrike">
              <a:solidFill>
                <a:srgbClr val="3A3838"/>
              </a:solidFill>
              <a:latin typeface="Montserrat"/>
              <a:ea typeface="Montserrat"/>
              <a:cs typeface="Montserrat"/>
              <a:sym typeface="Montserrat"/>
            </a:endParaRPr>
          </a:p>
          <a:p>
            <a:pPr indent="-285750" lvl="0" marL="285750" marR="0" rtl="0" algn="just">
              <a:lnSpc>
                <a:spcPct val="100000"/>
              </a:lnSpc>
              <a:spcBef>
                <a:spcPts val="0"/>
              </a:spcBef>
              <a:spcAft>
                <a:spcPts val="0"/>
              </a:spcAft>
              <a:buClr>
                <a:srgbClr val="3A3838"/>
              </a:buClr>
              <a:buSzPts val="1700"/>
              <a:buFont typeface="Arial"/>
              <a:buChar char="•"/>
            </a:pPr>
            <a:r>
              <a:rPr b="0" i="0" lang="es-MX" sz="1700" u="none" cap="none" strike="noStrike">
                <a:solidFill>
                  <a:srgbClr val="3A3838"/>
                </a:solidFill>
                <a:latin typeface="Montserrat"/>
                <a:ea typeface="Montserrat"/>
                <a:cs typeface="Montserrat"/>
                <a:sym typeface="Montserrat"/>
              </a:rPr>
              <a:t>En caso de que su audio no funcione le solicitamos atentamente </a:t>
            </a:r>
            <a:r>
              <a:rPr b="1" i="0" lang="es-MX" sz="1700" u="none" cap="none" strike="noStrike">
                <a:solidFill>
                  <a:srgbClr val="3A3838"/>
                </a:solidFill>
                <a:latin typeface="Montserrat"/>
                <a:ea typeface="Montserrat"/>
                <a:cs typeface="Montserrat"/>
                <a:sym typeface="Montserrat"/>
              </a:rPr>
              <a:t>usar el chat de la aplicación </a:t>
            </a:r>
            <a:r>
              <a:rPr b="0" i="0" lang="es-MX" sz="1700" u="none" cap="none" strike="noStrike">
                <a:solidFill>
                  <a:srgbClr val="3A3838"/>
                </a:solidFill>
                <a:latin typeface="Montserrat"/>
                <a:ea typeface="Montserrat"/>
                <a:cs typeface="Montserrat"/>
                <a:sym typeface="Montserrat"/>
              </a:rPr>
              <a:t>para hacer comentarios o para manifestar el sentido de su Voto cuando se solicite.</a:t>
            </a:r>
            <a:endParaRPr b="0" i="0" sz="1400" u="none" cap="none" strike="noStrike">
              <a:solidFill>
                <a:srgbClr val="000000"/>
              </a:solidFill>
              <a:latin typeface="Arial"/>
              <a:ea typeface="Arial"/>
              <a:cs typeface="Arial"/>
              <a:sym typeface="Arial"/>
            </a:endParaRPr>
          </a:p>
          <a:p>
            <a:pPr indent="-177800" lvl="0" marL="285750" marR="0" rtl="0" algn="just">
              <a:lnSpc>
                <a:spcPct val="100000"/>
              </a:lnSpc>
              <a:spcBef>
                <a:spcPts val="0"/>
              </a:spcBef>
              <a:spcAft>
                <a:spcPts val="0"/>
              </a:spcAft>
              <a:buClr>
                <a:schemeClr val="dk1"/>
              </a:buClr>
              <a:buSzPts val="1700"/>
              <a:buFont typeface="Arial"/>
              <a:buNone/>
            </a:pPr>
            <a:r>
              <a:t/>
            </a:r>
            <a:endParaRPr b="0" i="0" sz="1700" u="none" cap="none" strike="noStrike">
              <a:solidFill>
                <a:srgbClr val="3A3838"/>
              </a:solidFill>
              <a:latin typeface="Montserrat"/>
              <a:ea typeface="Montserrat"/>
              <a:cs typeface="Montserrat"/>
              <a:sym typeface="Montserrat"/>
            </a:endParaRPr>
          </a:p>
          <a:p>
            <a:pPr indent="-285750" lvl="0" marL="285750" marR="0" rtl="0" algn="just">
              <a:lnSpc>
                <a:spcPct val="100000"/>
              </a:lnSpc>
              <a:spcBef>
                <a:spcPts val="0"/>
              </a:spcBef>
              <a:spcAft>
                <a:spcPts val="0"/>
              </a:spcAft>
              <a:buClr>
                <a:srgbClr val="3A3838"/>
              </a:buClr>
              <a:buSzPts val="1700"/>
              <a:buFont typeface="Arial"/>
              <a:buChar char="•"/>
            </a:pPr>
            <a:r>
              <a:rPr b="0" i="0" lang="es-MX" sz="1700" u="none" cap="none" strike="noStrike">
                <a:solidFill>
                  <a:srgbClr val="3A3838"/>
                </a:solidFill>
                <a:latin typeface="Montserrat"/>
                <a:ea typeface="Montserrat"/>
                <a:cs typeface="Montserrat"/>
                <a:sym typeface="Montserrat"/>
              </a:rPr>
              <a:t>En caso de dificultades del servicio de internet por favor </a:t>
            </a:r>
            <a:r>
              <a:rPr b="1" i="0" lang="es-MX" sz="1700" u="none" cap="none" strike="noStrike">
                <a:solidFill>
                  <a:srgbClr val="3A3838"/>
                </a:solidFill>
                <a:latin typeface="Montserrat"/>
                <a:ea typeface="Montserrat"/>
                <a:cs typeface="Montserrat"/>
                <a:sym typeface="Montserrat"/>
              </a:rPr>
              <a:t>salga de la sesión e ingrese nuevamente</a:t>
            </a:r>
            <a:r>
              <a:rPr b="0" i="0" lang="es-MX" sz="1700" u="none" cap="none" strike="noStrike">
                <a:solidFill>
                  <a:srgbClr val="3A3838"/>
                </a:solidFill>
                <a:latin typeface="Montserrat"/>
                <a:ea typeface="Montserrat"/>
                <a:cs typeface="Montserrat"/>
                <a:sym typeface="Montserrat"/>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graphicFrame>
        <p:nvGraphicFramePr>
          <p:cNvPr id="233" name="Google Shape;233;p17"/>
          <p:cNvGraphicFramePr/>
          <p:nvPr/>
        </p:nvGraphicFramePr>
        <p:xfrm>
          <a:off x="0" y="621792"/>
          <a:ext cx="3000000" cy="3000000"/>
        </p:xfrm>
        <a:graphic>
          <a:graphicData uri="http://schemas.openxmlformats.org/drawingml/2006/table">
            <a:tbl>
              <a:tblPr bandRow="1" firstCol="1" firstRow="1">
                <a:noFill/>
                <a:tableStyleId>{1BCE30E3-AC1D-4182-B070-C39959EBDD18}</a:tableStyleId>
              </a:tblPr>
              <a:tblGrid>
                <a:gridCol w="921525"/>
                <a:gridCol w="11270475"/>
              </a:tblGrid>
              <a:tr h="529350">
                <a:tc gridSpan="2">
                  <a:txBody>
                    <a:bodyPr/>
                    <a:lstStyle/>
                    <a:p>
                      <a:pPr indent="0" lvl="0" marL="228600" marR="0" rtl="0" algn="ctr">
                        <a:lnSpc>
                          <a:spcPct val="107000"/>
                        </a:lnSpc>
                        <a:spcBef>
                          <a:spcPts val="0"/>
                        </a:spcBef>
                        <a:spcAft>
                          <a:spcPts val="0"/>
                        </a:spcAft>
                        <a:buClr>
                          <a:srgbClr val="000000"/>
                        </a:buClr>
                        <a:buSzPts val="1400"/>
                        <a:buFont typeface="Arial"/>
                        <a:buNone/>
                      </a:pPr>
                      <a:r>
                        <a:rPr lang="es-MX" sz="1400" u="none" cap="none" strike="noStrike">
                          <a:latin typeface="Montserrat"/>
                          <a:ea typeface="Montserrat"/>
                          <a:cs typeface="Montserrat"/>
                          <a:sym typeface="Montserrat"/>
                        </a:rPr>
                        <a:t>Unidad Responsable</a:t>
                      </a:r>
                      <a:endParaRPr sz="1400" u="none" cap="none" strike="noStrike"/>
                    </a:p>
                    <a:p>
                      <a:pPr indent="0" lvl="0" marL="228600" marR="0" rtl="0" algn="ctr">
                        <a:lnSpc>
                          <a:spcPct val="107000"/>
                        </a:lnSpc>
                        <a:spcBef>
                          <a:spcPts val="0"/>
                        </a:spcBef>
                        <a:spcAft>
                          <a:spcPts val="0"/>
                        </a:spcAft>
                        <a:buClr>
                          <a:srgbClr val="000000"/>
                        </a:buClr>
                        <a:buSzPts val="1400"/>
                        <a:buFont typeface="Arial"/>
                        <a:buNone/>
                      </a:pPr>
                      <a:r>
                        <a:rPr lang="es-MX" sz="1400" u="none" cap="none" strike="noStrike">
                          <a:latin typeface="Montserrat"/>
                          <a:ea typeface="Montserrat"/>
                          <a:cs typeface="Montserrat"/>
                          <a:sym typeface="Montserrat"/>
                        </a:rPr>
                        <a:t>Acciones o programas con enfoque de género</a:t>
                      </a:r>
                      <a:endParaRPr sz="1400" u="none" cap="none" strike="noStrike">
                        <a:latin typeface="Montserrat"/>
                        <a:ea typeface="Montserrat"/>
                        <a:cs typeface="Montserrat"/>
                        <a:sym typeface="Montserrat"/>
                      </a:endParaRPr>
                    </a:p>
                  </a:txBody>
                  <a:tcPr marT="0" marB="0" marR="13075" marL="13075" anchor="ctr">
                    <a:solidFill>
                      <a:srgbClr val="691C32"/>
                    </a:solidFill>
                  </a:tcPr>
                </a:tc>
                <a:tc hMerge="1"/>
              </a:tr>
              <a:tr h="5706850">
                <a:tc>
                  <a:txBody>
                    <a:bodyPr/>
                    <a:lstStyle/>
                    <a:p>
                      <a:pPr indent="0" lvl="0" marL="228600" marR="0" rtl="0" algn="ctr">
                        <a:lnSpc>
                          <a:spcPct val="107000"/>
                        </a:lnSpc>
                        <a:spcBef>
                          <a:spcPts val="0"/>
                        </a:spcBef>
                        <a:spcAft>
                          <a:spcPts val="0"/>
                        </a:spcAft>
                        <a:buClr>
                          <a:srgbClr val="000000"/>
                        </a:buClr>
                        <a:buSzPts val="1400"/>
                        <a:buFont typeface="Arial"/>
                        <a:buNone/>
                      </a:pPr>
                      <a:r>
                        <a:rPr lang="es-MX" sz="1400" u="none" cap="none" strike="noStrike">
                          <a:latin typeface="Montserrat"/>
                          <a:ea typeface="Montserrat"/>
                          <a:cs typeface="Montserrat"/>
                          <a:sym typeface="Montserrat"/>
                        </a:rPr>
                        <a:t>15.2</a:t>
                      </a:r>
                      <a:endParaRPr sz="14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400"/>
                        <a:buFont typeface="Arial"/>
                        <a:buNone/>
                      </a:pPr>
                      <a:r>
                        <a:rPr b="1" lang="es-MX" sz="1400" u="none" cap="none" strike="noStrike">
                          <a:solidFill>
                            <a:srgbClr val="691C32"/>
                          </a:solidFill>
                          <a:latin typeface="Montserrat"/>
                          <a:ea typeface="Montserrat"/>
                          <a:cs typeface="Montserrat"/>
                          <a:sym typeface="Montserrat"/>
                        </a:rPr>
                        <a:t>Dirección General de Administración</a:t>
                      </a:r>
                      <a:endParaRPr b="0" sz="1400" u="none" cap="none" strike="noStrike">
                        <a:solidFill>
                          <a:schemeClr val="dk1"/>
                        </a:solidFill>
                        <a:latin typeface="Calibri"/>
                        <a:ea typeface="Calibri"/>
                        <a:cs typeface="Calibri"/>
                        <a:sym typeface="Calibri"/>
                      </a:endParaRPr>
                    </a:p>
                    <a:p>
                      <a:pPr indent="0" lvl="0" marL="228600" marR="0" rtl="0" algn="l">
                        <a:lnSpc>
                          <a:spcPct val="107000"/>
                        </a:lnSpc>
                        <a:spcBef>
                          <a:spcPts val="0"/>
                        </a:spcBef>
                        <a:spcAft>
                          <a:spcPts val="0"/>
                        </a:spcAft>
                        <a:buClr>
                          <a:srgbClr val="000000"/>
                        </a:buClr>
                        <a:buSzPts val="1400"/>
                        <a:buFont typeface="Arial"/>
                        <a:buNone/>
                      </a:pPr>
                      <a:r>
                        <a:t/>
                      </a:r>
                      <a:endParaRPr b="0" sz="1400" u="none" cap="none" strike="noStrike">
                        <a:solidFill>
                          <a:schemeClr val="dk1"/>
                        </a:solidFill>
                        <a:latin typeface="Calibri"/>
                        <a:ea typeface="Calibri"/>
                        <a:cs typeface="Calibri"/>
                        <a:sym typeface="Calibri"/>
                      </a:endParaRPr>
                    </a:p>
                    <a:p>
                      <a:pPr indent="0" lvl="0" marL="228600" marR="0" rtl="0" algn="l">
                        <a:lnSpc>
                          <a:spcPct val="107000"/>
                        </a:lnSpc>
                        <a:spcBef>
                          <a:spcPts val="0"/>
                        </a:spcBef>
                        <a:spcAft>
                          <a:spcPts val="0"/>
                        </a:spcAft>
                        <a:buClr>
                          <a:srgbClr val="000000"/>
                        </a:buClr>
                        <a:buSzPts val="1400"/>
                        <a:buFont typeface="Arial"/>
                        <a:buNone/>
                      </a:pPr>
                      <a:r>
                        <a:rPr b="1" lang="es-MX" sz="1400" u="none" cap="none" strike="noStrike">
                          <a:solidFill>
                            <a:srgbClr val="691C32"/>
                          </a:solidFill>
                          <a:latin typeface="Montserrat"/>
                          <a:ea typeface="Montserrat"/>
                          <a:cs typeface="Montserrat"/>
                          <a:sym typeface="Montserrat"/>
                        </a:rPr>
                        <a:t>Dirección de Organización</a:t>
                      </a:r>
                      <a:endParaRPr/>
                    </a:p>
                    <a:p>
                      <a:pPr indent="-182563" lvl="0" marL="536575" marR="0" rtl="0" algn="l">
                        <a:lnSpc>
                          <a:spcPct val="100000"/>
                        </a:lnSpc>
                        <a:spcBef>
                          <a:spcPts val="0"/>
                        </a:spcBef>
                        <a:spcAft>
                          <a:spcPts val="0"/>
                        </a:spcAft>
                        <a:buClr>
                          <a:srgbClr val="691C32"/>
                        </a:buClr>
                        <a:buSzPts val="1400"/>
                        <a:buFont typeface="Arial"/>
                        <a:buNone/>
                      </a:pPr>
                      <a:r>
                        <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Detectar necesidades de Capacitación (DNC) relacionadas con la igualdad de género, derechos humanos y violencia contra las mujeres e incluirlas en el Programa Anual de Capacitación</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Difundir los cursos de INMUJERES y establecer metas con miras a alcanzar al 100%.</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Certificación periódica del personal  con los estándares de competencia de INMUJERES.</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Difusión periódica del Protocolo para la prevención, atención y sanción del hostigamiento sexual y acoso sexual en la APF, a fin de generar ambientes libres de violencia contra las mujeres. </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Emisión y publicación del Pronunciamiento de "Cero Tolerancia" firmado el C. Secretario..</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Realizar actividades de sensibilización en materia de hostigamiento sexual y acoso sexual. </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Informe anual de resultados en prevención y atención de conductas de hostigamiento sexual y acoso sexual.</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Convocatoria abierta a personas servidoras públicas para elegir a las Personas consejeras.</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Mecanismo para el seguimiento de los casos de hostigamiento sexual y de acoso sexual.</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Directorio de personas consejeras, su difusión interna </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Protocolo para la prevención, atención y sanción del hostigamiento sexual y acoso sexual a fin de generar ambientes libres de violencia contra las mujeres.</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Licencia de paternidad de al menos cinco días laborables.</a:t>
                      </a:r>
                      <a:endParaRPr sz="1400" u="none" cap="none" strike="noStrike"/>
                    </a:p>
                    <a:p>
                      <a:pPr indent="-182562" lvl="0" marL="536575" marR="0" rtl="0" algn="l">
                        <a:lnSpc>
                          <a:spcPct val="100000"/>
                        </a:lnSpc>
                        <a:spcBef>
                          <a:spcPts val="0"/>
                        </a:spcBef>
                        <a:spcAft>
                          <a:spcPts val="0"/>
                        </a:spcAft>
                        <a:buClr>
                          <a:srgbClr val="691C32"/>
                        </a:buClr>
                        <a:buSzPts val="1400"/>
                        <a:buFont typeface="Arial"/>
                        <a:buChar char="•"/>
                      </a:pPr>
                      <a:r>
                        <a:rPr b="0" lang="es-MX" sz="1400" u="none" cap="none" strike="noStrike">
                          <a:solidFill>
                            <a:srgbClr val="691C32"/>
                          </a:solidFill>
                          <a:latin typeface="Montserrat"/>
                          <a:ea typeface="Montserrat"/>
                          <a:cs typeface="Montserrat"/>
                          <a:sym typeface="Montserrat"/>
                        </a:rPr>
                        <a:t>Concursos para ocupación de plazas, en los que se privilegie la ocupación del sexo que se encuentre con menor representatividad.</a:t>
                      </a:r>
                      <a:endParaRPr sz="1400" u="none" cap="none" strike="noStrike"/>
                    </a:p>
                    <a:p>
                      <a:pPr indent="-82550" lvl="1" marL="628650" marR="0" rtl="0" algn="l">
                        <a:lnSpc>
                          <a:spcPct val="100000"/>
                        </a:lnSpc>
                        <a:spcBef>
                          <a:spcPts val="0"/>
                        </a:spcBef>
                        <a:spcAft>
                          <a:spcPts val="0"/>
                        </a:spcAft>
                        <a:buClr>
                          <a:schemeClr val="dk1"/>
                        </a:buClr>
                        <a:buSzPts val="1400"/>
                        <a:buFont typeface="Arial"/>
                        <a:buNone/>
                      </a:pPr>
                      <a:r>
                        <a:t/>
                      </a:r>
                      <a:endParaRPr b="0" sz="1400" u="none" cap="none" strike="noStrike">
                        <a:solidFill>
                          <a:srgbClr val="C00000"/>
                        </a:solidFill>
                        <a:latin typeface="Montserrat"/>
                        <a:ea typeface="Montserrat"/>
                        <a:cs typeface="Montserrat"/>
                        <a:sym typeface="Montserrat"/>
                      </a:endParaRPr>
                    </a:p>
                  </a:txBody>
                  <a:tcPr marT="0" marB="0" marR="13075" marL="13075"/>
                </a:tc>
              </a:tr>
            </a:tbl>
          </a:graphicData>
        </a:graphic>
      </p:graphicFrame>
      <p:sp>
        <p:nvSpPr>
          <p:cNvPr id="234" name="Google Shape;234;p17"/>
          <p:cNvSpPr txBox="1"/>
          <p:nvPr/>
        </p:nvSpPr>
        <p:spPr>
          <a:xfrm>
            <a:off x="270602" y="0"/>
            <a:ext cx="10345359" cy="102914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150"/>
              </a:spcAft>
              <a:buClr>
                <a:srgbClr val="6E152E"/>
              </a:buClr>
              <a:buSzPts val="2000"/>
              <a:buFont typeface="Montserrat"/>
              <a:buNone/>
            </a:pPr>
            <a:r>
              <a:rPr b="1" i="0" lang="es-MX" sz="2000" u="none" cap="none" strike="noStrike">
                <a:solidFill>
                  <a:srgbClr val="6E152E"/>
                </a:solidFill>
                <a:latin typeface="Montserrat"/>
                <a:ea typeface="Montserrat"/>
                <a:cs typeface="Montserrat"/>
                <a:sym typeface="Montserrat"/>
              </a:rPr>
              <a:t>5. Informe de los compromisos asumidos en 2024 y acciones realizadas </a:t>
            </a:r>
            <a:br>
              <a:rPr b="1" i="0" lang="es-MX" sz="2000" u="none" cap="none" strike="noStrike">
                <a:solidFill>
                  <a:srgbClr val="6E152E"/>
                </a:solidFill>
                <a:latin typeface="Montserrat"/>
                <a:ea typeface="Montserrat"/>
                <a:cs typeface="Montserrat"/>
                <a:sym typeface="Montserrat"/>
              </a:rPr>
            </a:br>
            <a:r>
              <a:rPr b="1" i="0" lang="es-MX" sz="2000" u="none" cap="none" strike="noStrike">
                <a:solidFill>
                  <a:srgbClr val="6E152E"/>
                </a:solidFill>
                <a:latin typeface="Montserrat"/>
                <a:ea typeface="Montserrat"/>
                <a:cs typeface="Montserrat"/>
                <a:sym typeface="Montserrat"/>
              </a:rPr>
              <a:t>PRONAIND-CONAPRED; PROIGUALDAD-INMUJERES</a:t>
            </a:r>
            <a:br>
              <a:rPr b="0" i="0" lang="es-MX" sz="2000" u="none" cap="none" strike="noStrike">
                <a:solidFill>
                  <a:srgbClr val="6E152E"/>
                </a:solidFill>
                <a:latin typeface="Montserrat"/>
                <a:ea typeface="Montserrat"/>
                <a:cs typeface="Montserrat"/>
                <a:sym typeface="Montserrat"/>
              </a:rPr>
            </a:br>
            <a:endParaRPr b="0" i="0" sz="2000" u="none" cap="none" strike="noStrike">
              <a:solidFill>
                <a:srgbClr val="6E152E"/>
              </a:solidFill>
              <a:latin typeface="Montserrat"/>
              <a:ea typeface="Montserrat"/>
              <a:cs typeface="Montserrat"/>
              <a:sym typeface="Montserra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graphicFrame>
        <p:nvGraphicFramePr>
          <p:cNvPr id="240" name="Google Shape;240;p18"/>
          <p:cNvGraphicFramePr/>
          <p:nvPr/>
        </p:nvGraphicFramePr>
        <p:xfrm>
          <a:off x="536332" y="2406292"/>
          <a:ext cx="3000000" cy="3000000"/>
        </p:xfrm>
        <a:graphic>
          <a:graphicData uri="http://schemas.openxmlformats.org/drawingml/2006/table">
            <a:tbl>
              <a:tblPr bandRow="1" firstCol="1" firstRow="1">
                <a:noFill/>
                <a:tableStyleId>{1BCE30E3-AC1D-4182-B070-C39959EBDD18}</a:tableStyleId>
              </a:tblPr>
              <a:tblGrid>
                <a:gridCol w="629950"/>
                <a:gridCol w="10325275"/>
              </a:tblGrid>
              <a:tr h="384075">
                <a:tc gridSpan="2">
                  <a:txBody>
                    <a:bodyPr/>
                    <a:lstStyle/>
                    <a:p>
                      <a:pPr indent="0" lvl="0" marL="228600" marR="0" rtl="0" algn="ctr">
                        <a:lnSpc>
                          <a:spcPct val="107000"/>
                        </a:lnSpc>
                        <a:spcBef>
                          <a:spcPts val="0"/>
                        </a:spcBef>
                        <a:spcAft>
                          <a:spcPts val="0"/>
                        </a:spcAft>
                        <a:buClr>
                          <a:srgbClr val="000000"/>
                        </a:buClr>
                        <a:buSzPts val="1200"/>
                        <a:buFont typeface="Arial"/>
                        <a:buNone/>
                      </a:pPr>
                      <a:r>
                        <a:rPr lang="es-MX" sz="1200" u="none" cap="none" strike="noStrike">
                          <a:latin typeface="Montserrat"/>
                          <a:ea typeface="Montserrat"/>
                          <a:cs typeface="Montserrat"/>
                          <a:sym typeface="Montserrat"/>
                        </a:rPr>
                        <a:t>Unidad Responsable</a:t>
                      </a:r>
                      <a:endParaRPr sz="1400" u="none" cap="none" strike="noStrike"/>
                    </a:p>
                    <a:p>
                      <a:pPr indent="0" lvl="0" marL="228600" marR="0" rtl="0" algn="ctr">
                        <a:lnSpc>
                          <a:spcPct val="107000"/>
                        </a:lnSpc>
                        <a:spcBef>
                          <a:spcPts val="0"/>
                        </a:spcBef>
                        <a:spcAft>
                          <a:spcPts val="0"/>
                        </a:spcAft>
                        <a:buClr>
                          <a:srgbClr val="000000"/>
                        </a:buClr>
                        <a:buSzPts val="1200"/>
                        <a:buFont typeface="Arial"/>
                        <a:buNone/>
                      </a:pPr>
                      <a:r>
                        <a:rPr lang="es-MX" sz="1200" u="none" cap="none" strike="noStrike">
                          <a:latin typeface="Montserrat"/>
                          <a:ea typeface="Montserrat"/>
                          <a:cs typeface="Montserrat"/>
                          <a:sym typeface="Montserrat"/>
                        </a:rPr>
                        <a:t>Acciones o programas con enfoque de género</a:t>
                      </a:r>
                      <a:endParaRPr/>
                    </a:p>
                    <a:p>
                      <a:pPr indent="0" lvl="0" marL="228600" marR="0" rtl="0" algn="ctr">
                        <a:lnSpc>
                          <a:spcPct val="107000"/>
                        </a:lnSpc>
                        <a:spcBef>
                          <a:spcPts val="0"/>
                        </a:spcBef>
                        <a:spcAft>
                          <a:spcPts val="0"/>
                        </a:spcAft>
                        <a:buClr>
                          <a:srgbClr val="000000"/>
                        </a:buClr>
                        <a:buSzPts val="1200"/>
                        <a:buFont typeface="Arial"/>
                        <a:buNone/>
                      </a:pPr>
                      <a:r>
                        <a:rPr lang="es-MX" sz="1200" u="none" cap="none" strike="noStrike">
                          <a:latin typeface="Montserrat"/>
                          <a:ea typeface="Montserrat"/>
                          <a:cs typeface="Montserrat"/>
                          <a:sym typeface="Montserrat"/>
                        </a:rPr>
                        <a:t>PRONAIND 2024</a:t>
                      </a:r>
                      <a:endParaRPr sz="1200" u="none" cap="none" strike="noStrike">
                        <a:latin typeface="Montserrat"/>
                        <a:ea typeface="Montserrat"/>
                        <a:cs typeface="Montserrat"/>
                        <a:sym typeface="Montserrat"/>
                      </a:endParaRPr>
                    </a:p>
                  </a:txBody>
                  <a:tcPr marT="0" marB="0" marR="13075" marL="13075" anchor="ctr">
                    <a:solidFill>
                      <a:srgbClr val="691C32"/>
                    </a:solidFill>
                  </a:tcPr>
                </a:tc>
                <a:tc hMerge="1"/>
              </a:tr>
              <a:tr h="1344225">
                <a:tc>
                  <a:txBody>
                    <a:bodyPr/>
                    <a:lstStyle/>
                    <a:p>
                      <a:pPr indent="0" lvl="0" marL="228600" marR="0" rtl="0" algn="ctr">
                        <a:lnSpc>
                          <a:spcPct val="107000"/>
                        </a:lnSpc>
                        <a:spcBef>
                          <a:spcPts val="0"/>
                        </a:spcBef>
                        <a:spcAft>
                          <a:spcPts val="0"/>
                        </a:spcAft>
                        <a:buClr>
                          <a:srgbClr val="000000"/>
                        </a:buClr>
                        <a:buSzPts val="1200"/>
                        <a:buFont typeface="Arial"/>
                        <a:buNone/>
                      </a:pPr>
                      <a:r>
                        <a:rPr lang="es-MX" sz="1200" u="none" cap="none" strike="noStrike">
                          <a:latin typeface="Montserrat"/>
                          <a:ea typeface="Montserrat"/>
                          <a:cs typeface="Montserrat"/>
                          <a:sym typeface="Montserrat"/>
                        </a:rPr>
                        <a:t>16</a:t>
                      </a:r>
                      <a:endParaRPr sz="1200" u="none" cap="none" strike="noStrike">
                        <a:latin typeface="Montserrat"/>
                        <a:ea typeface="Montserrat"/>
                        <a:cs typeface="Montserrat"/>
                        <a:sym typeface="Montserrat"/>
                      </a:endParaRPr>
                    </a:p>
                  </a:txBody>
                  <a:tcPr marT="0" marB="0" marR="13075" marL="13075" anchor="ctr">
                    <a:solidFill>
                      <a:srgbClr val="691C32"/>
                    </a:solidFill>
                  </a:tcPr>
                </a:tc>
                <a:tc>
                  <a:txBody>
                    <a:bodyPr/>
                    <a:lstStyle/>
                    <a:p>
                      <a:pPr indent="0" lvl="0" marL="228600" marR="0" rtl="0" algn="l">
                        <a:lnSpc>
                          <a:spcPct val="107000"/>
                        </a:lnSpc>
                        <a:spcBef>
                          <a:spcPts val="0"/>
                        </a:spcBef>
                        <a:spcAft>
                          <a:spcPts val="0"/>
                        </a:spcAft>
                        <a:buClr>
                          <a:srgbClr val="000000"/>
                        </a:buClr>
                        <a:buSzPts val="1200"/>
                        <a:buFont typeface="Arial"/>
                        <a:buNone/>
                      </a:pPr>
                      <a:r>
                        <a:rPr b="1" lang="es-MX" sz="1200" u="none" cap="none" strike="noStrike">
                          <a:solidFill>
                            <a:srgbClr val="691C32"/>
                          </a:solidFill>
                          <a:latin typeface="Montserrat"/>
                          <a:ea typeface="Montserrat"/>
                          <a:cs typeface="Montserrat"/>
                          <a:sym typeface="Montserrat"/>
                        </a:rPr>
                        <a:t>Fondo Nacional de Fomento al Turismo FONATUR</a:t>
                      </a:r>
                      <a:endParaRPr/>
                    </a:p>
                    <a:p>
                      <a:pPr indent="0" lvl="0" marL="228600" marR="0" rtl="0" algn="l">
                        <a:lnSpc>
                          <a:spcPct val="107000"/>
                        </a:lnSpc>
                        <a:spcBef>
                          <a:spcPts val="0"/>
                        </a:spcBef>
                        <a:spcAft>
                          <a:spcPts val="0"/>
                        </a:spcAft>
                        <a:buClr>
                          <a:srgbClr val="000000"/>
                        </a:buClr>
                        <a:buSzPts val="1200"/>
                        <a:buFont typeface="Arial"/>
                        <a:buNone/>
                      </a:pPr>
                      <a:r>
                        <a:t/>
                      </a:r>
                      <a:endParaRPr sz="1400" u="none" cap="none" strike="noStrike"/>
                    </a:p>
                    <a:p>
                      <a:pPr indent="-171450" lvl="0" marL="171450" marR="0" rtl="0" algn="l">
                        <a:lnSpc>
                          <a:spcPct val="100000"/>
                        </a:lnSpc>
                        <a:spcBef>
                          <a:spcPts val="0"/>
                        </a:spcBef>
                        <a:spcAft>
                          <a:spcPts val="0"/>
                        </a:spcAft>
                        <a:buClr>
                          <a:srgbClr val="691C32"/>
                        </a:buClr>
                        <a:buSzPts val="1200"/>
                        <a:buFont typeface="Arial"/>
                        <a:buChar char="•"/>
                      </a:pPr>
                      <a:r>
                        <a:rPr b="0" i="0" lang="es-MX" sz="1400" u="none" cap="none" strike="noStrike">
                          <a:solidFill>
                            <a:srgbClr val="691C32"/>
                          </a:solidFill>
                          <a:latin typeface="Montserrat"/>
                          <a:ea typeface="Montserrat"/>
                          <a:cs typeface="Montserrat"/>
                          <a:sym typeface="Montserrat"/>
                        </a:rPr>
                        <a:t>Plan de accesibilidad de mejorar físicas y tecnológicas en FONATUR.</a:t>
                      </a:r>
                      <a:endParaRPr b="0" i="0" sz="1400" u="none" cap="none" strike="noStrike">
                        <a:solidFill>
                          <a:srgbClr val="691C32"/>
                        </a:solidFill>
                        <a:latin typeface="Montserrat"/>
                        <a:ea typeface="Montserrat"/>
                        <a:cs typeface="Montserrat"/>
                        <a:sym typeface="Montserrat"/>
                      </a:endParaRPr>
                    </a:p>
                    <a:p>
                      <a:pPr indent="-171450" lvl="0" marL="171450" marR="0" rtl="0" algn="l">
                        <a:lnSpc>
                          <a:spcPct val="100000"/>
                        </a:lnSpc>
                        <a:spcBef>
                          <a:spcPts val="0"/>
                        </a:spcBef>
                        <a:spcAft>
                          <a:spcPts val="0"/>
                        </a:spcAft>
                        <a:buClr>
                          <a:srgbClr val="691C32"/>
                        </a:buClr>
                        <a:buSzPts val="1200"/>
                        <a:buFont typeface="Arial"/>
                        <a:buChar char="•"/>
                      </a:pPr>
                      <a:r>
                        <a:rPr b="0" i="0" lang="es-MX" sz="1400" u="none" cap="none" strike="noStrike">
                          <a:solidFill>
                            <a:srgbClr val="691C32"/>
                          </a:solidFill>
                          <a:latin typeface="Montserrat"/>
                          <a:ea typeface="Montserrat"/>
                          <a:cs typeface="Montserrat"/>
                          <a:sym typeface="Montserrat"/>
                        </a:rPr>
                        <a:t>Estrategia de capacitación al personal de nuevo ingreso en materia de no discriminación.</a:t>
                      </a:r>
                      <a:endParaRPr b="0" i="0" sz="1400" u="none" cap="none" strike="noStrike">
                        <a:solidFill>
                          <a:srgbClr val="691C32"/>
                        </a:solidFill>
                        <a:latin typeface="Montserrat"/>
                        <a:ea typeface="Montserrat"/>
                        <a:cs typeface="Montserrat"/>
                        <a:sym typeface="Montserrat"/>
                      </a:endParaRPr>
                    </a:p>
                  </a:txBody>
                  <a:tcPr marT="0" marB="0" marR="13075" marL="13075"/>
                </a:tc>
              </a:tr>
            </a:tbl>
          </a:graphicData>
        </a:graphic>
      </p:graphicFrame>
      <p:sp>
        <p:nvSpPr>
          <p:cNvPr id="241" name="Google Shape;241;p18"/>
          <p:cNvSpPr txBox="1"/>
          <p:nvPr/>
        </p:nvSpPr>
        <p:spPr>
          <a:xfrm>
            <a:off x="270602" y="76183"/>
            <a:ext cx="10345359" cy="1029144"/>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150"/>
              </a:spcAft>
              <a:buClr>
                <a:srgbClr val="6E152E"/>
              </a:buClr>
              <a:buSzPts val="2000"/>
              <a:buFont typeface="Montserrat"/>
              <a:buNone/>
            </a:pPr>
            <a:r>
              <a:rPr b="1" i="0" lang="es-MX" sz="2000" u="none" cap="none" strike="noStrike">
                <a:solidFill>
                  <a:srgbClr val="6E152E"/>
                </a:solidFill>
                <a:latin typeface="Montserrat"/>
                <a:ea typeface="Montserrat"/>
                <a:cs typeface="Montserrat"/>
                <a:sym typeface="Montserrat"/>
              </a:rPr>
              <a:t>5. Informe de los compromisos asumidos en 2024 y acciones realizadas </a:t>
            </a:r>
            <a:br>
              <a:rPr b="1" i="0" lang="es-MX" sz="2000" u="none" cap="none" strike="noStrike">
                <a:solidFill>
                  <a:srgbClr val="6E152E"/>
                </a:solidFill>
                <a:latin typeface="Montserrat"/>
                <a:ea typeface="Montserrat"/>
                <a:cs typeface="Montserrat"/>
                <a:sym typeface="Montserrat"/>
              </a:rPr>
            </a:br>
            <a:r>
              <a:rPr b="1" i="0" lang="es-MX" sz="2000" u="none" cap="none" strike="noStrike">
                <a:solidFill>
                  <a:srgbClr val="6E152E"/>
                </a:solidFill>
                <a:latin typeface="Montserrat"/>
                <a:ea typeface="Montserrat"/>
                <a:cs typeface="Montserrat"/>
                <a:sym typeface="Montserrat"/>
              </a:rPr>
              <a:t>PRONAIND-CONAPRED; PROIGUALDAD-INMUJERES</a:t>
            </a:r>
            <a:br>
              <a:rPr b="0" i="0" lang="es-MX" sz="2000" u="none" cap="none" strike="noStrike">
                <a:solidFill>
                  <a:srgbClr val="6E152E"/>
                </a:solidFill>
                <a:latin typeface="Montserrat"/>
                <a:ea typeface="Montserrat"/>
                <a:cs typeface="Montserrat"/>
                <a:sym typeface="Montserrat"/>
              </a:rPr>
            </a:br>
            <a:endParaRPr b="0" i="0" sz="2000" u="none" cap="none" strike="noStrike">
              <a:solidFill>
                <a:srgbClr val="6E152E"/>
              </a:solidFill>
              <a:latin typeface="Montserrat"/>
              <a:ea typeface="Montserrat"/>
              <a:cs typeface="Montserrat"/>
              <a:sym typeface="Montserra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9"/>
          <p:cNvSpPr txBox="1"/>
          <p:nvPr>
            <p:ph type="title"/>
          </p:nvPr>
        </p:nvSpPr>
        <p:spPr>
          <a:xfrm>
            <a:off x="270602" y="76183"/>
            <a:ext cx="10345359" cy="1029144"/>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150"/>
              </a:spcAft>
              <a:buClr>
                <a:srgbClr val="6E152E"/>
              </a:buClr>
              <a:buSzPts val="2000"/>
              <a:buFont typeface="Montserrat"/>
              <a:buNone/>
            </a:pPr>
            <a:r>
              <a:rPr b="1" lang="es-MX" sz="2000">
                <a:latin typeface="Montserrat"/>
                <a:ea typeface="Montserrat"/>
                <a:cs typeface="Montserrat"/>
                <a:sym typeface="Montserrat"/>
              </a:rPr>
              <a:t>5. Informe de los compromisos asumidos en 2024 y acciones realizadas </a:t>
            </a:r>
            <a:br>
              <a:rPr b="1" lang="es-MX" sz="2000">
                <a:latin typeface="Montserrat"/>
                <a:ea typeface="Montserrat"/>
                <a:cs typeface="Montserrat"/>
                <a:sym typeface="Montserrat"/>
              </a:rPr>
            </a:br>
            <a:r>
              <a:rPr b="1" lang="es-MX" sz="2000">
                <a:latin typeface="Montserrat"/>
                <a:ea typeface="Montserrat"/>
                <a:cs typeface="Montserrat"/>
                <a:sym typeface="Montserrat"/>
              </a:rPr>
              <a:t>Informe del evento Conmemoración 8M; Puertas Moradas.</a:t>
            </a:r>
            <a:br>
              <a:rPr b="1" lang="es-MX" sz="2000">
                <a:latin typeface="Montserrat"/>
                <a:ea typeface="Montserrat"/>
                <a:cs typeface="Montserrat"/>
                <a:sym typeface="Montserrat"/>
              </a:rPr>
            </a:br>
            <a:endParaRPr sz="2000">
              <a:latin typeface="Montserrat"/>
              <a:ea typeface="Montserrat"/>
              <a:cs typeface="Montserrat"/>
              <a:sym typeface="Montserrat"/>
            </a:endParaRPr>
          </a:p>
        </p:txBody>
      </p:sp>
      <p:sp>
        <p:nvSpPr>
          <p:cNvPr id="248" name="Google Shape;248;p19"/>
          <p:cNvSpPr txBox="1"/>
          <p:nvPr/>
        </p:nvSpPr>
        <p:spPr>
          <a:xfrm>
            <a:off x="589280" y="843280"/>
            <a:ext cx="11189878" cy="73866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400"/>
              <a:buFont typeface="Arial"/>
              <a:buNone/>
            </a:pPr>
            <a:r>
              <a:rPr b="0" i="0" lang="es-MX" sz="1400" u="none" cap="none" strike="noStrike">
                <a:solidFill>
                  <a:schemeClr val="dk1"/>
                </a:solidFill>
                <a:latin typeface="Montserrat"/>
                <a:ea typeface="Montserrat"/>
                <a:cs typeface="Montserrat"/>
                <a:sym typeface="Montserrat"/>
              </a:rPr>
              <a:t>Se incentivó la participación en la conmemoración del 8 de marzo , mediante la organización del 1er Concurso de Puertas Moradas, el cual tuvo como objetivos:</a:t>
            </a:r>
            <a:endParaRPr b="0" i="0" sz="1400" u="none" cap="none" strike="noStrike">
              <a:solidFill>
                <a:schemeClr val="dk1"/>
              </a:solidFill>
              <a:latin typeface="Times New Roman"/>
              <a:ea typeface="Times New Roman"/>
              <a:cs typeface="Times New Roman"/>
              <a:sym typeface="Times New Roman"/>
            </a:endParaRPr>
          </a:p>
          <a:p>
            <a:pPr indent="0" lvl="0" marL="0" marR="0" rtl="0" algn="just">
              <a:lnSpc>
                <a:spcPct val="100000"/>
              </a:lnSpc>
              <a:spcBef>
                <a:spcPts val="0"/>
              </a:spcBef>
              <a:spcAft>
                <a:spcPts val="0"/>
              </a:spcAft>
              <a:buClr>
                <a:srgbClr val="000000"/>
              </a:buClr>
              <a:buSzPts val="1400"/>
              <a:buFont typeface="Arial"/>
              <a:buNone/>
            </a:pPr>
            <a:r>
              <a:rPr b="0" i="0" lang="es-MX" sz="1400" u="none" cap="none" strike="noStrike">
                <a:solidFill>
                  <a:schemeClr val="dk1"/>
                </a:solidFill>
                <a:latin typeface="Montserrat"/>
                <a:ea typeface="Montserrat"/>
                <a:cs typeface="Montserrat"/>
                <a:sym typeface="Montserrat"/>
              </a:rPr>
              <a:t> </a:t>
            </a:r>
            <a:endParaRPr b="0" i="0" sz="1400" u="none" cap="none" strike="noStrike">
              <a:solidFill>
                <a:schemeClr val="dk1"/>
              </a:solidFill>
              <a:latin typeface="Times New Roman"/>
              <a:ea typeface="Times New Roman"/>
              <a:cs typeface="Times New Roman"/>
              <a:sym typeface="Times New Roman"/>
            </a:endParaRPr>
          </a:p>
        </p:txBody>
      </p:sp>
      <p:pic>
        <p:nvPicPr>
          <p:cNvPr id="249" name="Google Shape;249;p19"/>
          <p:cNvPicPr preferRelativeResize="0"/>
          <p:nvPr/>
        </p:nvPicPr>
        <p:blipFill rotWithShape="1">
          <a:blip r:embed="rId3">
            <a:alphaModFix/>
          </a:blip>
          <a:srcRect b="0" l="0" r="0" t="0"/>
          <a:stretch/>
        </p:blipFill>
        <p:spPr>
          <a:xfrm>
            <a:off x="364676" y="1705920"/>
            <a:ext cx="2635574" cy="3410743"/>
          </a:xfrm>
          <a:prstGeom prst="rect">
            <a:avLst/>
          </a:prstGeom>
          <a:noFill/>
          <a:ln>
            <a:noFill/>
          </a:ln>
        </p:spPr>
      </p:pic>
      <p:pic>
        <p:nvPicPr>
          <p:cNvPr id="250" name="Google Shape;250;p19"/>
          <p:cNvPicPr preferRelativeResize="0"/>
          <p:nvPr/>
        </p:nvPicPr>
        <p:blipFill rotWithShape="1">
          <a:blip r:embed="rId4">
            <a:alphaModFix/>
          </a:blip>
          <a:srcRect b="0" l="0" r="0" t="0"/>
          <a:stretch/>
        </p:blipFill>
        <p:spPr>
          <a:xfrm>
            <a:off x="3204552" y="3429000"/>
            <a:ext cx="2164519" cy="2801142"/>
          </a:xfrm>
          <a:prstGeom prst="rect">
            <a:avLst/>
          </a:prstGeom>
          <a:noFill/>
          <a:ln>
            <a:noFill/>
          </a:ln>
        </p:spPr>
      </p:pic>
      <p:pic>
        <p:nvPicPr>
          <p:cNvPr id="251" name="Google Shape;251;p19"/>
          <p:cNvPicPr preferRelativeResize="0"/>
          <p:nvPr/>
        </p:nvPicPr>
        <p:blipFill rotWithShape="1">
          <a:blip r:embed="rId5">
            <a:alphaModFix/>
          </a:blip>
          <a:srcRect b="0" l="0" r="0" t="0"/>
          <a:stretch/>
        </p:blipFill>
        <p:spPr>
          <a:xfrm>
            <a:off x="5423591" y="2082800"/>
            <a:ext cx="2635574" cy="3410742"/>
          </a:xfrm>
          <a:prstGeom prst="rect">
            <a:avLst/>
          </a:prstGeom>
          <a:noFill/>
          <a:ln>
            <a:noFill/>
          </a:ln>
        </p:spPr>
      </p:pic>
      <p:pic>
        <p:nvPicPr>
          <p:cNvPr id="252" name="Google Shape;252;p19"/>
          <p:cNvPicPr preferRelativeResize="0"/>
          <p:nvPr/>
        </p:nvPicPr>
        <p:blipFill rotWithShape="1">
          <a:blip r:embed="rId6">
            <a:alphaModFix/>
          </a:blip>
          <a:srcRect b="0" l="0" r="0" t="0"/>
          <a:stretch/>
        </p:blipFill>
        <p:spPr>
          <a:xfrm>
            <a:off x="8263467" y="1371600"/>
            <a:ext cx="3339253" cy="500888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20"/>
          <p:cNvSpPr txBox="1"/>
          <p:nvPr>
            <p:ph type="title"/>
          </p:nvPr>
        </p:nvSpPr>
        <p:spPr>
          <a:xfrm>
            <a:off x="270602" y="76183"/>
            <a:ext cx="10345359" cy="1029144"/>
          </a:xfrm>
          <a:prstGeom prst="rect">
            <a:avLst/>
          </a:prstGeom>
          <a:noFill/>
          <a:ln>
            <a:noFill/>
          </a:ln>
        </p:spPr>
        <p:txBody>
          <a:bodyPr anchorCtr="0" anchor="t" bIns="45700" lIns="91425" spcFirstLastPara="1" rIns="91425" wrap="square" tIns="45700">
            <a:noAutofit/>
          </a:bodyPr>
          <a:lstStyle/>
          <a:p>
            <a:pPr indent="-455613" lvl="1" marL="455613" rtl="0" algn="l">
              <a:lnSpc>
                <a:spcPct val="100000"/>
              </a:lnSpc>
              <a:spcBef>
                <a:spcPts val="0"/>
              </a:spcBef>
              <a:spcAft>
                <a:spcPts val="150"/>
              </a:spcAft>
              <a:buSzPts val="1400"/>
              <a:buNone/>
            </a:pPr>
            <a:r>
              <a:rPr b="1" lang="es-MX" sz="2000">
                <a:solidFill>
                  <a:srgbClr val="6E152E"/>
                </a:solidFill>
                <a:latin typeface="Montserrat"/>
                <a:ea typeface="Montserrat"/>
                <a:cs typeface="Montserrat"/>
                <a:sym typeface="Montserrat"/>
              </a:rPr>
              <a:t>6. Informe de acciones relevantes para los siguientes meses.</a:t>
            </a:r>
            <a:br>
              <a:rPr b="1" lang="es-MX" sz="2000">
                <a:solidFill>
                  <a:srgbClr val="6E152E"/>
                </a:solidFill>
                <a:latin typeface="Montserrat"/>
                <a:ea typeface="Montserrat"/>
                <a:cs typeface="Montserrat"/>
                <a:sym typeface="Montserrat"/>
              </a:rPr>
            </a:br>
            <a:br>
              <a:rPr b="1" lang="es-MX" sz="2000">
                <a:solidFill>
                  <a:srgbClr val="6E152E"/>
                </a:solidFill>
                <a:latin typeface="Montserrat"/>
                <a:ea typeface="Montserrat"/>
                <a:cs typeface="Montserrat"/>
                <a:sym typeface="Montserrat"/>
              </a:rPr>
            </a:br>
            <a:endParaRPr/>
          </a:p>
        </p:txBody>
      </p:sp>
      <p:sp>
        <p:nvSpPr>
          <p:cNvPr id="259" name="Google Shape;259;p20"/>
          <p:cNvSpPr txBox="1"/>
          <p:nvPr/>
        </p:nvSpPr>
        <p:spPr>
          <a:xfrm>
            <a:off x="434162" y="1952095"/>
            <a:ext cx="10664792" cy="212361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600"/>
              <a:buFont typeface="Arial"/>
              <a:buNone/>
            </a:pPr>
            <a:r>
              <a:rPr b="1" i="0" lang="es-MX" sz="1600" u="none" cap="none" strike="noStrike">
                <a:solidFill>
                  <a:srgbClr val="6E152E"/>
                </a:solidFill>
                <a:latin typeface="Montserrat"/>
                <a:ea typeface="Montserrat"/>
                <a:cs typeface="Montserrat"/>
                <a:sym typeface="Montserrat"/>
              </a:rPr>
              <a:t>Acuerdo CIG/003/2024</a:t>
            </a:r>
            <a:endParaRPr b="0" i="0" sz="1400" u="none" cap="none" strike="noStrike">
              <a:solidFill>
                <a:srgbClr val="000000"/>
              </a:solidFill>
              <a:latin typeface="Arial"/>
              <a:ea typeface="Arial"/>
              <a:cs typeface="Arial"/>
              <a:sym typeface="Arial"/>
            </a:endParaRPr>
          </a:p>
          <a:p>
            <a:pPr indent="0" lvl="0" marL="0" marR="0" rtl="0" algn="just">
              <a:lnSpc>
                <a:spcPct val="100000"/>
              </a:lnSpc>
              <a:spcBef>
                <a:spcPts val="0"/>
              </a:spcBef>
              <a:spcAft>
                <a:spcPts val="0"/>
              </a:spcAft>
              <a:buClr>
                <a:srgbClr val="000000"/>
              </a:buClr>
              <a:buSzPts val="1600"/>
              <a:buFont typeface="Arial"/>
              <a:buNone/>
            </a:pPr>
            <a:r>
              <a:t/>
            </a:r>
            <a:endParaRPr b="0" i="0" sz="1600" u="none" cap="none" strike="noStrike">
              <a:solidFill>
                <a:srgbClr val="6E152E"/>
              </a:solidFill>
              <a:latin typeface="Montserrat"/>
              <a:ea typeface="Montserrat"/>
              <a:cs typeface="Montserrat"/>
              <a:sym typeface="Montserrat"/>
            </a:endParaRPr>
          </a:p>
          <a:p>
            <a:pPr indent="0" lvl="0" marL="0" marR="0" rtl="0" algn="just">
              <a:lnSpc>
                <a:spcPct val="100000"/>
              </a:lnSpc>
              <a:spcBef>
                <a:spcPts val="0"/>
              </a:spcBef>
              <a:spcAft>
                <a:spcPts val="0"/>
              </a:spcAft>
              <a:buClr>
                <a:srgbClr val="000000"/>
              </a:buClr>
              <a:buSzPts val="2000"/>
              <a:buFont typeface="Arial"/>
              <a:buNone/>
            </a:pPr>
            <a:r>
              <a:rPr b="0" i="0" lang="es-MX" sz="2000" u="none" cap="none" strike="noStrike">
                <a:solidFill>
                  <a:srgbClr val="6E152E"/>
                </a:solidFill>
                <a:latin typeface="Montserrat"/>
                <a:ea typeface="Montserrat"/>
                <a:cs typeface="Montserrat"/>
                <a:sym typeface="Montserrat"/>
              </a:rPr>
              <a:t>Las y los integrantes toman conocimiento de los compromisos asumidos con enfoque de género y derechos humanos en 2024, por las diferentes Unidades Responsables y reportarán sus avances en la segunda Sesión del Comité de Igualdad de Género en el sector Turismo Federal (septiembre) y en la Tercera Sesión, sus compromisos o proyectos para 2025.</a:t>
            </a:r>
            <a:endParaRPr b="0" i="0" sz="2000" u="none" cap="none" strike="noStrike">
              <a:solidFill>
                <a:srgbClr val="6E152E"/>
              </a:solidFill>
              <a:latin typeface="Montserrat"/>
              <a:ea typeface="Montserrat"/>
              <a:cs typeface="Montserrat"/>
              <a:sym typeface="Montserra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60"/>
          <p:cNvSpPr txBox="1"/>
          <p:nvPr>
            <p:ph type="title"/>
          </p:nvPr>
        </p:nvSpPr>
        <p:spPr>
          <a:xfrm>
            <a:off x="270602" y="76183"/>
            <a:ext cx="10345359" cy="1029144"/>
          </a:xfrm>
          <a:prstGeom prst="rect">
            <a:avLst/>
          </a:prstGeom>
          <a:noFill/>
          <a:ln>
            <a:noFill/>
          </a:ln>
        </p:spPr>
        <p:txBody>
          <a:bodyPr anchorCtr="0" anchor="t" bIns="45700" lIns="91425" spcFirstLastPara="1" rIns="91425" wrap="square" tIns="45700">
            <a:noAutofit/>
          </a:bodyPr>
          <a:lstStyle/>
          <a:p>
            <a:pPr indent="-455613" lvl="1" marL="455613" rtl="0" algn="l">
              <a:lnSpc>
                <a:spcPct val="100000"/>
              </a:lnSpc>
              <a:spcBef>
                <a:spcPts val="0"/>
              </a:spcBef>
              <a:spcAft>
                <a:spcPts val="150"/>
              </a:spcAft>
              <a:buSzPts val="1400"/>
              <a:buNone/>
            </a:pPr>
            <a:r>
              <a:rPr b="1" lang="es-MX" sz="2000">
                <a:solidFill>
                  <a:srgbClr val="6E152E"/>
                </a:solidFill>
                <a:latin typeface="Montserrat"/>
                <a:ea typeface="Montserrat"/>
                <a:cs typeface="Montserrat"/>
                <a:sym typeface="Montserrat"/>
              </a:rPr>
              <a:t>6. Informe de acciones relevantes para los siguientes meses.</a:t>
            </a:r>
            <a:br>
              <a:rPr b="1" lang="es-MX" sz="2000">
                <a:solidFill>
                  <a:srgbClr val="6E152E"/>
                </a:solidFill>
                <a:latin typeface="Montserrat"/>
                <a:ea typeface="Montserrat"/>
                <a:cs typeface="Montserrat"/>
                <a:sym typeface="Montserrat"/>
              </a:rPr>
            </a:br>
            <a:br>
              <a:rPr b="1" lang="es-MX" sz="2000">
                <a:solidFill>
                  <a:srgbClr val="6E152E"/>
                </a:solidFill>
                <a:latin typeface="Montserrat"/>
                <a:ea typeface="Montserrat"/>
                <a:cs typeface="Montserrat"/>
                <a:sym typeface="Montserrat"/>
              </a:rPr>
            </a:br>
            <a:r>
              <a:rPr b="1" lang="es-MX" sz="1600">
                <a:solidFill>
                  <a:srgbClr val="6E152E"/>
                </a:solidFill>
                <a:latin typeface="Montserrat"/>
                <a:ea typeface="Montserrat"/>
                <a:cs typeface="Montserrat"/>
                <a:sym typeface="Montserrat"/>
              </a:rPr>
              <a:t>Proceso de Certificación en la Norma Mexicana NMX-R025 SCFI en Igualdad Laboral y No Discriminación</a:t>
            </a:r>
            <a:r>
              <a:rPr b="1" lang="es-MX" sz="2000">
                <a:solidFill>
                  <a:srgbClr val="6E152E"/>
                </a:solidFill>
                <a:latin typeface="Montserrat"/>
                <a:ea typeface="Montserrat"/>
                <a:cs typeface="Montserrat"/>
                <a:sym typeface="Montserrat"/>
              </a:rPr>
              <a:t>.</a:t>
            </a:r>
            <a:br>
              <a:rPr b="1" lang="es-MX" sz="2000">
                <a:solidFill>
                  <a:srgbClr val="6E152E"/>
                </a:solidFill>
                <a:latin typeface="Montserrat"/>
                <a:ea typeface="Montserrat"/>
                <a:cs typeface="Montserrat"/>
                <a:sym typeface="Montserrat"/>
              </a:rPr>
            </a:br>
            <a:endParaRPr/>
          </a:p>
        </p:txBody>
      </p:sp>
      <p:pic>
        <p:nvPicPr>
          <p:cNvPr id="266" name="Google Shape;266;p60"/>
          <p:cNvPicPr preferRelativeResize="0"/>
          <p:nvPr/>
        </p:nvPicPr>
        <p:blipFill rotWithShape="1">
          <a:blip r:embed="rId3">
            <a:alphaModFix/>
          </a:blip>
          <a:srcRect b="0" l="0" r="0" t="0"/>
          <a:stretch/>
        </p:blipFill>
        <p:spPr>
          <a:xfrm>
            <a:off x="5062939" y="2004884"/>
            <a:ext cx="6352136" cy="3745285"/>
          </a:xfrm>
          <a:prstGeom prst="rect">
            <a:avLst/>
          </a:prstGeom>
          <a:noFill/>
          <a:ln>
            <a:noFill/>
          </a:ln>
        </p:spPr>
      </p:pic>
      <p:sp>
        <p:nvSpPr>
          <p:cNvPr id="267" name="Google Shape;267;p60"/>
          <p:cNvSpPr/>
          <p:nvPr/>
        </p:nvSpPr>
        <p:spPr>
          <a:xfrm>
            <a:off x="384902" y="2470877"/>
            <a:ext cx="4029807" cy="2677656"/>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0000"/>
              </a:lnSpc>
              <a:spcBef>
                <a:spcPts val="0"/>
              </a:spcBef>
              <a:spcAft>
                <a:spcPts val="0"/>
              </a:spcAft>
              <a:buClr>
                <a:srgbClr val="000000"/>
              </a:buClr>
              <a:buSzPts val="1400"/>
              <a:buFont typeface="Arial"/>
              <a:buChar char="•"/>
            </a:pPr>
            <a:r>
              <a:rPr b="0" i="0" lang="es-MX" sz="1400" u="none" cap="none" strike="noStrike">
                <a:solidFill>
                  <a:srgbClr val="000000"/>
                </a:solidFill>
                <a:latin typeface="Montserrat Medium"/>
                <a:ea typeface="Montserrat Medium"/>
                <a:cs typeface="Montserrat Medium"/>
                <a:sym typeface="Montserrat Medium"/>
              </a:rPr>
              <a:t>Prevenir la violencia laboral</a:t>
            </a:r>
            <a:endParaRPr b="0" i="0" sz="1400" u="none" cap="none" strike="noStrike">
              <a:solidFill>
                <a:srgbClr val="000000"/>
              </a:solidFill>
              <a:latin typeface="Times New Roman"/>
              <a:ea typeface="Times New Roman"/>
              <a:cs typeface="Times New Roman"/>
              <a:sym typeface="Times New Roman"/>
            </a:endParaRPr>
          </a:p>
          <a:p>
            <a:pPr indent="-342900" lvl="0" marL="342900" marR="0" rtl="0" algn="just">
              <a:lnSpc>
                <a:spcPct val="100000"/>
              </a:lnSpc>
              <a:spcBef>
                <a:spcPts val="0"/>
              </a:spcBef>
              <a:spcAft>
                <a:spcPts val="0"/>
              </a:spcAft>
              <a:buClr>
                <a:srgbClr val="000000"/>
              </a:buClr>
              <a:buSzPts val="1400"/>
              <a:buFont typeface="Arial"/>
              <a:buChar char="•"/>
            </a:pPr>
            <a:r>
              <a:rPr b="0" i="0" lang="es-MX" sz="1400" u="none" cap="none" strike="noStrike">
                <a:solidFill>
                  <a:srgbClr val="000000"/>
                </a:solidFill>
                <a:latin typeface="Montserrat Medium"/>
                <a:ea typeface="Montserrat Medium"/>
                <a:cs typeface="Montserrat Medium"/>
                <a:sym typeface="Montserrat Medium"/>
              </a:rPr>
              <a:t>Prevenir el acoso y el hostigamiento sexual</a:t>
            </a:r>
            <a:endParaRPr b="0" i="0" sz="1400" u="none" cap="none" strike="noStrike">
              <a:solidFill>
                <a:srgbClr val="000000"/>
              </a:solidFill>
              <a:latin typeface="Times New Roman"/>
              <a:ea typeface="Times New Roman"/>
              <a:cs typeface="Times New Roman"/>
              <a:sym typeface="Times New Roman"/>
            </a:endParaRPr>
          </a:p>
          <a:p>
            <a:pPr indent="-342900" lvl="0" marL="342900" marR="0" rtl="0" algn="just">
              <a:lnSpc>
                <a:spcPct val="100000"/>
              </a:lnSpc>
              <a:spcBef>
                <a:spcPts val="0"/>
              </a:spcBef>
              <a:spcAft>
                <a:spcPts val="0"/>
              </a:spcAft>
              <a:buClr>
                <a:srgbClr val="000000"/>
              </a:buClr>
              <a:buSzPts val="1400"/>
              <a:buFont typeface="Arial"/>
              <a:buChar char="•"/>
            </a:pPr>
            <a:r>
              <a:rPr b="0" i="0" lang="es-MX" sz="1400" u="none" cap="none" strike="noStrike">
                <a:solidFill>
                  <a:srgbClr val="000000"/>
                </a:solidFill>
                <a:latin typeface="Montserrat Medium"/>
                <a:ea typeface="Montserrat Medium"/>
                <a:cs typeface="Montserrat Medium"/>
                <a:sym typeface="Montserrat Medium"/>
              </a:rPr>
              <a:t>Impulsar un clima laboral favorable para el desarrollo profesional y personal, </a:t>
            </a:r>
            <a:endParaRPr b="0" i="0" sz="1400" u="none" cap="none" strike="noStrike">
              <a:solidFill>
                <a:srgbClr val="000000"/>
              </a:solidFill>
              <a:latin typeface="Times New Roman"/>
              <a:ea typeface="Times New Roman"/>
              <a:cs typeface="Times New Roman"/>
              <a:sym typeface="Times New Roman"/>
            </a:endParaRPr>
          </a:p>
          <a:p>
            <a:pPr indent="-342900" lvl="0" marL="342900" marR="0" rtl="0" algn="just">
              <a:lnSpc>
                <a:spcPct val="100000"/>
              </a:lnSpc>
              <a:spcBef>
                <a:spcPts val="0"/>
              </a:spcBef>
              <a:spcAft>
                <a:spcPts val="0"/>
              </a:spcAft>
              <a:buClr>
                <a:srgbClr val="000000"/>
              </a:buClr>
              <a:buSzPts val="1400"/>
              <a:buFont typeface="Arial"/>
              <a:buChar char="•"/>
            </a:pPr>
            <a:r>
              <a:rPr b="0" i="0" lang="es-MX" sz="1400" u="none" cap="none" strike="noStrike">
                <a:solidFill>
                  <a:srgbClr val="000000"/>
                </a:solidFill>
                <a:latin typeface="Montserrat Medium"/>
                <a:ea typeface="Montserrat Medium"/>
                <a:cs typeface="Montserrat Medium"/>
                <a:sym typeface="Montserrat Medium"/>
              </a:rPr>
              <a:t>Cumplir los objetivos institucionales</a:t>
            </a:r>
            <a:endParaRPr b="0" i="0" sz="1400" u="none" cap="none" strike="noStrike">
              <a:solidFill>
                <a:srgbClr val="000000"/>
              </a:solidFill>
              <a:latin typeface="Times New Roman"/>
              <a:ea typeface="Times New Roman"/>
              <a:cs typeface="Times New Roman"/>
              <a:sym typeface="Times New Roman"/>
            </a:endParaRPr>
          </a:p>
          <a:p>
            <a:pPr indent="-342900" lvl="0" marL="342900" marR="0" rtl="0" algn="just">
              <a:lnSpc>
                <a:spcPct val="100000"/>
              </a:lnSpc>
              <a:spcBef>
                <a:spcPts val="0"/>
              </a:spcBef>
              <a:spcAft>
                <a:spcPts val="0"/>
              </a:spcAft>
              <a:buClr>
                <a:srgbClr val="000000"/>
              </a:buClr>
              <a:buSzPts val="1400"/>
              <a:buFont typeface="Arial"/>
              <a:buChar char="•"/>
            </a:pPr>
            <a:r>
              <a:rPr b="0" i="0" lang="es-MX" sz="1400" u="none" cap="none" strike="noStrike">
                <a:solidFill>
                  <a:srgbClr val="000000"/>
                </a:solidFill>
                <a:latin typeface="Montserrat Medium"/>
                <a:ea typeface="Montserrat Medium"/>
                <a:cs typeface="Montserrat Medium"/>
                <a:sym typeface="Montserrat Medium"/>
              </a:rPr>
              <a:t>No perder en definitiva la certificación que se mantuvo durante 3 ejercicios. </a:t>
            </a:r>
            <a:endParaRPr b="0" i="0" sz="1400" u="none" cap="none" strike="noStrike">
              <a:solidFill>
                <a:srgbClr val="000000"/>
              </a:solidFill>
              <a:latin typeface="Times New Roman"/>
              <a:ea typeface="Times New Roman"/>
              <a:cs typeface="Times New Roman"/>
              <a:sym typeface="Times New Roman"/>
            </a:endParaRPr>
          </a:p>
          <a:p>
            <a:pPr indent="-342900" lvl="0" marL="342900" marR="0" rtl="0" algn="just">
              <a:lnSpc>
                <a:spcPct val="100000"/>
              </a:lnSpc>
              <a:spcBef>
                <a:spcPts val="0"/>
              </a:spcBef>
              <a:spcAft>
                <a:spcPts val="0"/>
              </a:spcAft>
              <a:buClr>
                <a:srgbClr val="000000"/>
              </a:buClr>
              <a:buSzPts val="1400"/>
              <a:buFont typeface="Arial"/>
              <a:buChar char="•"/>
            </a:pPr>
            <a:r>
              <a:rPr b="0" i="0" lang="es-MX" sz="1400" u="none" cap="none" strike="noStrike">
                <a:solidFill>
                  <a:srgbClr val="000000"/>
                </a:solidFill>
                <a:latin typeface="Montserrat Medium"/>
                <a:ea typeface="Montserrat Medium"/>
                <a:cs typeface="Montserrat Medium"/>
                <a:sym typeface="Montserrat Medium"/>
              </a:rPr>
              <a:t>Impulsar condiciones de igualdad de oportunidades entre mujeres y hombres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grpSp>
        <p:nvGrpSpPr>
          <p:cNvPr id="272" name="Google Shape;272;p21"/>
          <p:cNvGrpSpPr/>
          <p:nvPr/>
        </p:nvGrpSpPr>
        <p:grpSpPr>
          <a:xfrm>
            <a:off x="640647" y="1456574"/>
            <a:ext cx="11354260" cy="4863831"/>
            <a:chOff x="6591" y="0"/>
            <a:chExt cx="11354260" cy="4863831"/>
          </a:xfrm>
        </p:grpSpPr>
        <p:sp>
          <p:nvSpPr>
            <p:cNvPr id="273" name="Google Shape;273;p21"/>
            <p:cNvSpPr/>
            <p:nvPr/>
          </p:nvSpPr>
          <p:spPr>
            <a:xfrm>
              <a:off x="852558" y="0"/>
              <a:ext cx="9662326" cy="4863831"/>
            </a:xfrm>
            <a:prstGeom prst="rightArrow">
              <a:avLst>
                <a:gd fmla="val 50000" name="adj1"/>
                <a:gd fmla="val 50000" name="adj2"/>
              </a:avLst>
            </a:prstGeom>
            <a:solidFill>
              <a:srgbClr val="F7D5C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4" name="Google Shape;274;p21"/>
            <p:cNvSpPr/>
            <p:nvPr/>
          </p:nvSpPr>
          <p:spPr>
            <a:xfrm>
              <a:off x="6591" y="1459149"/>
              <a:ext cx="1405325" cy="1945532"/>
            </a:xfrm>
            <a:prstGeom prst="roundRect">
              <a:avLst>
                <a:gd fmla="val 16667" name="adj"/>
              </a:avLst>
            </a:prstGeom>
            <a:solidFill>
              <a:schemeClr val="accent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5" name="Google Shape;275;p21"/>
            <p:cNvSpPr txBox="1"/>
            <p:nvPr/>
          </p:nvSpPr>
          <p:spPr>
            <a:xfrm>
              <a:off x="75193" y="1527751"/>
              <a:ext cx="1268121" cy="180832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Acuerdo del Comité para conformar Grupo de Trabajo de seguimiento de la NMX</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2a semana Mayo</a:t>
              </a:r>
              <a:endParaRPr b="1" i="0" sz="1400" u="none" cap="none" strike="noStrike">
                <a:solidFill>
                  <a:schemeClr val="lt1"/>
                </a:solidFill>
                <a:latin typeface="Montserrat"/>
                <a:ea typeface="Montserrat"/>
                <a:cs typeface="Montserrat"/>
                <a:sym typeface="Montserrat"/>
              </a:endParaRPr>
            </a:p>
          </p:txBody>
        </p:sp>
        <p:sp>
          <p:nvSpPr>
            <p:cNvPr id="276" name="Google Shape;276;p21"/>
            <p:cNvSpPr/>
            <p:nvPr/>
          </p:nvSpPr>
          <p:spPr>
            <a:xfrm>
              <a:off x="1627553" y="1459149"/>
              <a:ext cx="1293823" cy="1945532"/>
            </a:xfrm>
            <a:prstGeom prst="roundRect">
              <a:avLst>
                <a:gd fmla="val 16667" name="adj"/>
              </a:avLst>
            </a:prstGeom>
            <a:solidFill>
              <a:schemeClr val="accent3"/>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7" name="Google Shape;277;p21"/>
            <p:cNvSpPr txBox="1"/>
            <p:nvPr/>
          </p:nvSpPr>
          <p:spPr>
            <a:xfrm>
              <a:off x="1690712" y="1522308"/>
              <a:ext cx="1167505" cy="1819214"/>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Ley Federal del Trabajo y Ley para prevenir y eliminar la discriminación</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3er semana Mayo</a:t>
              </a:r>
              <a:endParaRPr b="1" i="0" sz="1400" u="none" cap="none" strike="noStrike">
                <a:solidFill>
                  <a:schemeClr val="lt1"/>
                </a:solidFill>
                <a:latin typeface="Montserrat"/>
                <a:ea typeface="Montserrat"/>
                <a:cs typeface="Montserrat"/>
                <a:sym typeface="Montserrat"/>
              </a:endParaRPr>
            </a:p>
          </p:txBody>
        </p:sp>
        <p:sp>
          <p:nvSpPr>
            <p:cNvPr id="278" name="Google Shape;278;p21"/>
            <p:cNvSpPr/>
            <p:nvPr/>
          </p:nvSpPr>
          <p:spPr>
            <a:xfrm>
              <a:off x="3137014" y="1459149"/>
              <a:ext cx="1549483" cy="1945532"/>
            </a:xfrm>
            <a:prstGeom prst="roundRect">
              <a:avLst>
                <a:gd fmla="val 16667" name="adj"/>
              </a:avLst>
            </a:prstGeom>
            <a:solidFill>
              <a:schemeClr val="accent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79" name="Google Shape;279;p21"/>
            <p:cNvSpPr txBox="1"/>
            <p:nvPr/>
          </p:nvSpPr>
          <p:spPr>
            <a:xfrm>
              <a:off x="3212654" y="1534789"/>
              <a:ext cx="1398203" cy="179425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Integración de Grupo de Trabajo de seguimiento de la NMX</a:t>
              </a:r>
              <a:endParaRPr b="1" i="0" sz="1400" u="none" cap="none" strike="noStrike">
                <a:solidFill>
                  <a:schemeClr val="lt1"/>
                </a:solidFill>
                <a:latin typeface="Montserrat"/>
                <a:ea typeface="Montserrat"/>
                <a:cs typeface="Montserrat"/>
                <a:sym typeface="Montserrat"/>
              </a:endParaRPr>
            </a:p>
            <a:p>
              <a:pPr indent="0" lvl="0" marL="0" marR="0" rtl="0" algn="ctr">
                <a:lnSpc>
                  <a:spcPct val="90000"/>
                </a:lnSpc>
                <a:spcBef>
                  <a:spcPts val="0"/>
                </a:spcBef>
                <a:spcAft>
                  <a:spcPts val="0"/>
                </a:spcAft>
                <a:buClr>
                  <a:schemeClr val="lt1"/>
                </a:buClr>
                <a:buSzPts val="1400"/>
                <a:buFont typeface="Montserrat"/>
                <a:buNone/>
              </a:pPr>
              <a:r>
                <a:rPr b="1" i="0" lang="es-MX" sz="1400" u="none" cap="none" strike="noStrike">
                  <a:solidFill>
                    <a:schemeClr val="lt1"/>
                  </a:solidFill>
                  <a:latin typeface="Montserrat"/>
                  <a:ea typeface="Montserrat"/>
                  <a:cs typeface="Montserrat"/>
                  <a:sym typeface="Montserrat"/>
                </a:rPr>
                <a:t>Mayo</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4ª semana mayo</a:t>
              </a:r>
              <a:endParaRPr b="0" i="0" sz="1400" u="none" cap="none" strike="noStrike">
                <a:solidFill>
                  <a:schemeClr val="lt1"/>
                </a:solidFill>
                <a:latin typeface="Montserrat"/>
                <a:ea typeface="Montserrat"/>
                <a:cs typeface="Montserrat"/>
                <a:sym typeface="Montserrat"/>
              </a:endParaRPr>
            </a:p>
          </p:txBody>
        </p:sp>
        <p:sp>
          <p:nvSpPr>
            <p:cNvPr id="280" name="Google Shape;280;p21"/>
            <p:cNvSpPr/>
            <p:nvPr/>
          </p:nvSpPr>
          <p:spPr>
            <a:xfrm>
              <a:off x="4902135" y="1459149"/>
              <a:ext cx="1293823" cy="1945532"/>
            </a:xfrm>
            <a:prstGeom prst="roundRect">
              <a:avLst>
                <a:gd fmla="val 16667" name="adj"/>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81" name="Google Shape;281;p21"/>
            <p:cNvSpPr txBox="1"/>
            <p:nvPr/>
          </p:nvSpPr>
          <p:spPr>
            <a:xfrm>
              <a:off x="4965294" y="1522308"/>
              <a:ext cx="1167505" cy="1819214"/>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Integración de evidencias de la NMX</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dk1"/>
                </a:buClr>
                <a:buSzPts val="1400"/>
                <a:buFont typeface="Calibri"/>
                <a:buNone/>
              </a:pPr>
              <a:r>
                <a:t/>
              </a:r>
              <a:endParaRPr b="0" i="0" sz="1400" u="none" cap="none" strike="noStrike">
                <a:solidFill>
                  <a:schemeClr val="lt1"/>
                </a:solidFill>
                <a:latin typeface="Montserrat"/>
                <a:ea typeface="Montserrat"/>
                <a:cs typeface="Montserrat"/>
                <a:sym typeface="Montserrat"/>
              </a:endParaRPr>
            </a:p>
            <a:p>
              <a:pPr indent="0" lvl="0" marL="0" marR="0" rtl="0" algn="ctr">
                <a:lnSpc>
                  <a:spcPct val="90000"/>
                </a:lnSpc>
                <a:spcBef>
                  <a:spcPts val="0"/>
                </a:spcBef>
                <a:spcAft>
                  <a:spcPts val="0"/>
                </a:spcAft>
                <a:buClr>
                  <a:schemeClr val="lt1"/>
                </a:buClr>
                <a:buSzPts val="1400"/>
                <a:buFont typeface="Montserrat"/>
                <a:buNone/>
              </a:pPr>
              <a:r>
                <a:rPr b="1" i="0" lang="es-MX" sz="1400" u="none" cap="none" strike="noStrike">
                  <a:solidFill>
                    <a:schemeClr val="lt1"/>
                  </a:solidFill>
                  <a:latin typeface="Montserrat"/>
                  <a:ea typeface="Montserrat"/>
                  <a:cs typeface="Montserrat"/>
                  <a:sym typeface="Montserrat"/>
                </a:rPr>
                <a:t>2ª semana junio</a:t>
              </a:r>
              <a:endParaRPr b="1" i="0" sz="1400" u="none" cap="none" strike="noStrike">
                <a:solidFill>
                  <a:srgbClr val="9F2241"/>
                </a:solidFill>
                <a:latin typeface="Montserrat"/>
                <a:ea typeface="Montserrat"/>
                <a:cs typeface="Montserrat"/>
                <a:sym typeface="Montserrat"/>
              </a:endParaRPr>
            </a:p>
          </p:txBody>
        </p:sp>
        <p:sp>
          <p:nvSpPr>
            <p:cNvPr id="282" name="Google Shape;282;p21"/>
            <p:cNvSpPr/>
            <p:nvPr/>
          </p:nvSpPr>
          <p:spPr>
            <a:xfrm>
              <a:off x="6411596" y="1459149"/>
              <a:ext cx="1631330" cy="1945532"/>
            </a:xfrm>
            <a:prstGeom prst="roundRect">
              <a:avLst>
                <a:gd fmla="val 16667" name="adj"/>
              </a:avLst>
            </a:prstGeom>
            <a:solidFill>
              <a:schemeClr val="accent6"/>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83" name="Google Shape;283;p21"/>
            <p:cNvSpPr txBox="1"/>
            <p:nvPr/>
          </p:nvSpPr>
          <p:spPr>
            <a:xfrm>
              <a:off x="6491231" y="1538784"/>
              <a:ext cx="1472060" cy="178626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Validación Cruzada de las evidencias y emisión de dictamen</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3ª semana junio </a:t>
              </a:r>
              <a:endParaRPr b="1" i="0" sz="1400" u="none" cap="none" strike="noStrike">
                <a:solidFill>
                  <a:srgbClr val="9F2241"/>
                </a:solidFill>
                <a:latin typeface="Montserrat"/>
                <a:ea typeface="Montserrat"/>
                <a:cs typeface="Montserrat"/>
                <a:sym typeface="Montserrat"/>
              </a:endParaRPr>
            </a:p>
            <a:p>
              <a:pPr indent="0" lvl="0" marL="0" marR="0" rtl="0" algn="ctr">
                <a:lnSpc>
                  <a:spcPct val="90000"/>
                </a:lnSpc>
                <a:spcBef>
                  <a:spcPts val="490"/>
                </a:spcBef>
                <a:spcAft>
                  <a:spcPts val="0"/>
                </a:spcAft>
                <a:buClr>
                  <a:schemeClr val="lt1"/>
                </a:buClr>
                <a:buSzPts val="1400"/>
                <a:buFont typeface="Montserrat"/>
                <a:buNone/>
              </a:pPr>
              <a:br>
                <a:rPr b="0" i="0" lang="es-MX" sz="1400" u="none" cap="none" strike="noStrike">
                  <a:solidFill>
                    <a:schemeClr val="lt1"/>
                  </a:solidFill>
                  <a:latin typeface="Montserrat"/>
                  <a:ea typeface="Montserrat"/>
                  <a:cs typeface="Montserrat"/>
                  <a:sym typeface="Montserrat"/>
                </a:rPr>
              </a:br>
              <a:endParaRPr b="0" i="0" sz="1400" u="none" cap="none" strike="noStrike">
                <a:solidFill>
                  <a:schemeClr val="lt1"/>
                </a:solidFill>
                <a:latin typeface="Montserrat"/>
                <a:ea typeface="Montserrat"/>
                <a:cs typeface="Montserrat"/>
                <a:sym typeface="Montserrat"/>
              </a:endParaRPr>
            </a:p>
          </p:txBody>
        </p:sp>
        <p:sp>
          <p:nvSpPr>
            <p:cNvPr id="284" name="Google Shape;284;p21"/>
            <p:cNvSpPr/>
            <p:nvPr/>
          </p:nvSpPr>
          <p:spPr>
            <a:xfrm>
              <a:off x="8258564" y="1459149"/>
              <a:ext cx="1452744" cy="1945532"/>
            </a:xfrm>
            <a:prstGeom prst="roundRect">
              <a:avLst>
                <a:gd fmla="val 16667" name="adj"/>
              </a:avLst>
            </a:prstGeom>
            <a:solidFill>
              <a:schemeClr val="accent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85" name="Google Shape;285;p21"/>
            <p:cNvSpPr txBox="1"/>
            <p:nvPr/>
          </p:nvSpPr>
          <p:spPr>
            <a:xfrm>
              <a:off x="8329481" y="1530066"/>
              <a:ext cx="1310910" cy="180369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Contratación de Organismo Certificador externo</a:t>
              </a:r>
              <a:endParaRPr b="0" i="0" sz="1400" u="none" cap="none" strike="noStrike">
                <a:solidFill>
                  <a:srgbClr val="000000"/>
                </a:solidFill>
                <a:latin typeface="Arial"/>
                <a:ea typeface="Arial"/>
                <a:cs typeface="Arial"/>
                <a:sym typeface="Arial"/>
              </a:endParaRPr>
            </a:p>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Julio</a:t>
              </a:r>
              <a:endParaRPr b="1" i="0" sz="1400" u="none" cap="none" strike="noStrike">
                <a:solidFill>
                  <a:srgbClr val="9F2241"/>
                </a:solidFill>
                <a:latin typeface="Montserrat"/>
                <a:ea typeface="Montserrat"/>
                <a:cs typeface="Montserrat"/>
                <a:sym typeface="Montserrat"/>
              </a:endParaRPr>
            </a:p>
          </p:txBody>
        </p:sp>
        <p:sp>
          <p:nvSpPr>
            <p:cNvPr id="286" name="Google Shape;286;p21"/>
            <p:cNvSpPr/>
            <p:nvPr/>
          </p:nvSpPr>
          <p:spPr>
            <a:xfrm>
              <a:off x="9926945" y="1459149"/>
              <a:ext cx="1433906" cy="1945532"/>
            </a:xfrm>
            <a:prstGeom prst="roundRect">
              <a:avLst>
                <a:gd fmla="val 16667" name="adj"/>
              </a:avLst>
            </a:prstGeom>
            <a:solidFill>
              <a:schemeClr val="accent3"/>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p:txBody>
        </p:sp>
        <p:sp>
          <p:nvSpPr>
            <p:cNvPr id="287" name="Google Shape;287;p21"/>
            <p:cNvSpPr txBox="1"/>
            <p:nvPr/>
          </p:nvSpPr>
          <p:spPr>
            <a:xfrm>
              <a:off x="9996943" y="1529147"/>
              <a:ext cx="1293910" cy="1805536"/>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Clr>
                  <a:schemeClr val="lt1"/>
                </a:buClr>
                <a:buSzPts val="1400"/>
                <a:buFont typeface="Montserrat"/>
                <a:buNone/>
              </a:pPr>
              <a:r>
                <a:rPr b="0" i="0" lang="es-MX" sz="1400" u="none" cap="none" strike="noStrike">
                  <a:solidFill>
                    <a:schemeClr val="lt1"/>
                  </a:solidFill>
                  <a:latin typeface="Montserrat"/>
                  <a:ea typeface="Montserrat"/>
                  <a:cs typeface="Montserrat"/>
                  <a:sym typeface="Montserrat"/>
                </a:rPr>
                <a:t>Inicio del proceso de Certificación por organismo externo </a:t>
              </a:r>
              <a:endParaRPr b="0" i="0" sz="1800" u="none" cap="none" strike="noStrike">
                <a:solidFill>
                  <a:schemeClr val="dk1"/>
                </a:solidFill>
                <a:latin typeface="Calibri"/>
                <a:ea typeface="Calibri"/>
                <a:cs typeface="Calibri"/>
                <a:sym typeface="Calibri"/>
              </a:endParaRPr>
            </a:p>
            <a:p>
              <a:pPr indent="0" lvl="0" marL="0" marR="0" rtl="0" algn="ctr">
                <a:lnSpc>
                  <a:spcPct val="90000"/>
                </a:lnSpc>
                <a:spcBef>
                  <a:spcPts val="490"/>
                </a:spcBef>
                <a:spcAft>
                  <a:spcPts val="0"/>
                </a:spcAft>
                <a:buClr>
                  <a:srgbClr val="9F2241"/>
                </a:buClr>
                <a:buSzPts val="1400"/>
                <a:buFont typeface="Montserrat"/>
                <a:buNone/>
              </a:pPr>
              <a:r>
                <a:rPr b="1" i="0" lang="es-MX" sz="1400" u="none" cap="none" strike="noStrike">
                  <a:solidFill>
                    <a:srgbClr val="9F2241"/>
                  </a:solidFill>
                  <a:latin typeface="Montserrat"/>
                  <a:ea typeface="Montserrat"/>
                  <a:cs typeface="Montserrat"/>
                  <a:sym typeface="Montserrat"/>
                </a:rPr>
                <a:t>Julio</a:t>
              </a:r>
              <a:endParaRPr b="1" i="0" sz="1400" u="none" cap="none" strike="noStrike">
                <a:solidFill>
                  <a:srgbClr val="9F2241"/>
                </a:solidFill>
                <a:latin typeface="Montserrat"/>
                <a:ea typeface="Montserrat"/>
                <a:cs typeface="Montserrat"/>
                <a:sym typeface="Montserrat"/>
              </a:endParaRPr>
            </a:p>
          </p:txBody>
        </p:sp>
      </p:grpSp>
      <p:sp>
        <p:nvSpPr>
          <p:cNvPr id="288" name="Google Shape;288;p21"/>
          <p:cNvSpPr/>
          <p:nvPr/>
        </p:nvSpPr>
        <p:spPr>
          <a:xfrm>
            <a:off x="634057" y="1450089"/>
            <a:ext cx="9732953" cy="338554"/>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3F3F3F"/>
              </a:buClr>
              <a:buSzPts val="1600"/>
              <a:buFont typeface="Montserrat"/>
              <a:buNone/>
            </a:pPr>
            <a:r>
              <a:rPr b="0" i="0" lang="es-MX" sz="1600" u="none" cap="none" strike="noStrike">
                <a:solidFill>
                  <a:srgbClr val="3F3F3F"/>
                </a:solidFill>
                <a:latin typeface="Montserrat"/>
                <a:ea typeface="Montserrat"/>
                <a:cs typeface="Montserrat"/>
                <a:sym typeface="Montserrat"/>
              </a:rPr>
              <a:t>Para realizar esta revisión se deben seguir los pasos siguientes:</a:t>
            </a:r>
            <a:endParaRPr b="0" i="0" sz="1600" u="none" cap="none" strike="noStrike">
              <a:solidFill>
                <a:srgbClr val="3F3F3F"/>
              </a:solidFill>
              <a:latin typeface="Montserrat"/>
              <a:ea typeface="Montserrat"/>
              <a:cs typeface="Montserrat"/>
              <a:sym typeface="Montserrat"/>
            </a:endParaRPr>
          </a:p>
        </p:txBody>
      </p:sp>
      <p:sp>
        <p:nvSpPr>
          <p:cNvPr id="289" name="Google Shape;289;p21"/>
          <p:cNvSpPr txBox="1"/>
          <p:nvPr>
            <p:ph type="title"/>
          </p:nvPr>
        </p:nvSpPr>
        <p:spPr>
          <a:xfrm>
            <a:off x="338374" y="0"/>
            <a:ext cx="10521951" cy="1806095"/>
          </a:xfrm>
          <a:prstGeom prst="rect">
            <a:avLst/>
          </a:prstGeom>
          <a:noFill/>
          <a:ln>
            <a:noFill/>
          </a:ln>
        </p:spPr>
        <p:txBody>
          <a:bodyPr anchorCtr="0" anchor="ctr" bIns="45700" lIns="91425" spcFirstLastPara="1" rIns="91425" wrap="square" tIns="45700">
            <a:normAutofit/>
          </a:bodyPr>
          <a:lstStyle/>
          <a:p>
            <a:pPr indent="-263525" lvl="0" marL="263525" rtl="0" algn="l">
              <a:lnSpc>
                <a:spcPct val="90000"/>
              </a:lnSpc>
              <a:spcBef>
                <a:spcPts val="0"/>
              </a:spcBef>
              <a:spcAft>
                <a:spcPts val="0"/>
              </a:spcAft>
              <a:buClr>
                <a:srgbClr val="691C32"/>
              </a:buClr>
              <a:buSzPts val="2000"/>
              <a:buFont typeface="Montserrat"/>
              <a:buNone/>
            </a:pPr>
            <a:r>
              <a:rPr b="1" lang="es-MX" sz="2000">
                <a:solidFill>
                  <a:srgbClr val="691C32"/>
                </a:solidFill>
                <a:latin typeface="Montserrat"/>
                <a:ea typeface="Montserrat"/>
                <a:cs typeface="Montserrat"/>
                <a:sym typeface="Montserrat"/>
              </a:rPr>
              <a:t>3. Proceso de Revisión Interna en la Norma en Igualdad Laboral y No Discriminación NMX R 025 SCFI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22"/>
          <p:cNvSpPr txBox="1"/>
          <p:nvPr>
            <p:ph type="title"/>
          </p:nvPr>
        </p:nvSpPr>
        <p:spPr>
          <a:xfrm>
            <a:off x="270602" y="76183"/>
            <a:ext cx="10345359" cy="1029144"/>
          </a:xfrm>
          <a:prstGeom prst="rect">
            <a:avLst/>
          </a:prstGeom>
          <a:noFill/>
          <a:ln>
            <a:noFill/>
          </a:ln>
        </p:spPr>
        <p:txBody>
          <a:bodyPr anchorCtr="0" anchor="t" bIns="45700" lIns="91425" spcFirstLastPara="1" rIns="91425" wrap="square" tIns="45700">
            <a:noAutofit/>
          </a:bodyPr>
          <a:lstStyle/>
          <a:p>
            <a:pPr indent="-455613" lvl="1" marL="455613" rtl="0" algn="l">
              <a:lnSpc>
                <a:spcPct val="100000"/>
              </a:lnSpc>
              <a:spcBef>
                <a:spcPts val="0"/>
              </a:spcBef>
              <a:spcAft>
                <a:spcPts val="150"/>
              </a:spcAft>
              <a:buSzPts val="1400"/>
              <a:buNone/>
            </a:pPr>
            <a:r>
              <a:rPr b="1" lang="es-MX" sz="2000">
                <a:solidFill>
                  <a:srgbClr val="6E152E"/>
                </a:solidFill>
                <a:latin typeface="Montserrat"/>
                <a:ea typeface="Montserrat"/>
                <a:cs typeface="Montserrat"/>
                <a:sym typeface="Montserrat"/>
              </a:rPr>
              <a:t>6. Informe de acciones relevantes para los siguientes meses.</a:t>
            </a:r>
            <a:br>
              <a:rPr b="1" lang="es-MX" sz="2000">
                <a:solidFill>
                  <a:srgbClr val="6E152E"/>
                </a:solidFill>
                <a:latin typeface="Montserrat"/>
                <a:ea typeface="Montserrat"/>
                <a:cs typeface="Montserrat"/>
                <a:sym typeface="Montserrat"/>
              </a:rPr>
            </a:br>
            <a:br>
              <a:rPr b="1" lang="es-MX" sz="2000">
                <a:solidFill>
                  <a:srgbClr val="6E152E"/>
                </a:solidFill>
                <a:latin typeface="Montserrat"/>
                <a:ea typeface="Montserrat"/>
                <a:cs typeface="Montserrat"/>
                <a:sym typeface="Montserrat"/>
              </a:rPr>
            </a:br>
            <a:br>
              <a:rPr b="1" lang="es-MX" sz="2000">
                <a:solidFill>
                  <a:srgbClr val="6E152E"/>
                </a:solidFill>
                <a:latin typeface="Montserrat"/>
                <a:ea typeface="Montserrat"/>
                <a:cs typeface="Montserrat"/>
                <a:sym typeface="Montserrat"/>
              </a:rPr>
            </a:br>
            <a:r>
              <a:rPr b="1" lang="es-MX" sz="1600">
                <a:solidFill>
                  <a:srgbClr val="6E152E"/>
                </a:solidFill>
                <a:latin typeface="Montserrat"/>
                <a:ea typeface="Montserrat"/>
                <a:cs typeface="Montserrat"/>
                <a:sym typeface="Montserrat"/>
              </a:rPr>
              <a:t>Instalación del Grupo de trabajo para el seguimiento a la NOM-025 en Igualdad Laboral y No Discriminación</a:t>
            </a:r>
            <a:br>
              <a:rPr b="1" lang="es-MX" sz="1600">
                <a:solidFill>
                  <a:srgbClr val="6E152E"/>
                </a:solidFill>
                <a:latin typeface="Montserrat"/>
                <a:ea typeface="Montserrat"/>
                <a:cs typeface="Montserrat"/>
                <a:sym typeface="Montserrat"/>
              </a:rPr>
            </a:br>
            <a:r>
              <a:rPr lang="es-MX" sz="1600">
                <a:solidFill>
                  <a:srgbClr val="6E152E"/>
                </a:solidFill>
                <a:latin typeface="Montserrat"/>
                <a:ea typeface="Montserrat"/>
                <a:cs typeface="Montserrat"/>
                <a:sym typeface="Montserrat"/>
              </a:rPr>
              <a:t>.</a:t>
            </a:r>
            <a:endParaRPr/>
          </a:p>
        </p:txBody>
      </p:sp>
      <p:sp>
        <p:nvSpPr>
          <p:cNvPr id="296" name="Google Shape;296;p22"/>
          <p:cNvSpPr txBox="1"/>
          <p:nvPr/>
        </p:nvSpPr>
        <p:spPr>
          <a:xfrm>
            <a:off x="512467" y="1763293"/>
            <a:ext cx="11304395" cy="388820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es-MX" sz="1600" u="none" cap="none" strike="noStrike">
                <a:solidFill>
                  <a:srgbClr val="6E152E"/>
                </a:solidFill>
                <a:latin typeface="Montserrat"/>
                <a:ea typeface="Montserrat"/>
                <a:cs typeface="Montserrat"/>
                <a:sym typeface="Montserrat"/>
              </a:rPr>
              <a:t>Acuerdo CIG/004/2024</a:t>
            </a:r>
            <a:endParaRPr b="1" i="0" sz="1600" u="none" cap="none" strike="noStrike">
              <a:solidFill>
                <a:srgbClr val="6E152E"/>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990000"/>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600"/>
              <a:buFont typeface="Arial"/>
              <a:buNone/>
            </a:pPr>
            <a:r>
              <a:rPr b="0" i="0" lang="es-MX" sz="1400" u="none" cap="none" strike="noStrike">
                <a:solidFill>
                  <a:srgbClr val="6E152E"/>
                </a:solidFill>
                <a:latin typeface="Montserrat"/>
                <a:ea typeface="Montserrat"/>
                <a:cs typeface="Montserrat"/>
                <a:sym typeface="Montserrat"/>
              </a:rPr>
              <a:t>Las y los integrantes del Comité acuerdan crear el Grupo de Trabajo para el Seguimiento del cumplimiento de la Secretaría de Turismo de la Norma Mexicana NMX R025 SCFI en Igualdad laboral y No Discriminación y reportaran los resultados de mismo.</a:t>
            </a:r>
            <a:endParaRPr b="0" i="0" sz="1400" u="none" cap="none" strike="noStrike">
              <a:solidFill>
                <a:srgbClr val="6E152E"/>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600"/>
              <a:buFont typeface="Arial"/>
              <a:buNone/>
            </a:pPr>
            <a:r>
              <a:t/>
            </a:r>
            <a:endParaRPr b="0" i="0" sz="1400" u="none" cap="none" strike="noStrike">
              <a:solidFill>
                <a:srgbClr val="6E152E"/>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600"/>
              <a:buFont typeface="Arial"/>
              <a:buNone/>
            </a:pPr>
            <a:r>
              <a:rPr b="0" i="0" lang="es-MX" sz="1400" u="none" cap="none" strike="noStrike">
                <a:solidFill>
                  <a:srgbClr val="6E152E"/>
                </a:solidFill>
                <a:latin typeface="Montserrat"/>
                <a:ea typeface="Montserrat"/>
                <a:cs typeface="Montserrat"/>
                <a:sym typeface="Montserrat"/>
              </a:rPr>
              <a:t> El Grupo de Trabajo estará conformado por representantes de:</a:t>
            </a:r>
            <a:endParaRPr b="0" i="0" sz="1400" u="none" cap="none" strike="noStrike">
              <a:solidFill>
                <a:srgbClr val="6E152E"/>
              </a:solidFill>
              <a:latin typeface="Montserrat"/>
              <a:ea typeface="Montserrat"/>
              <a:cs typeface="Montserrat"/>
              <a:sym typeface="Montserrat"/>
            </a:endParaRPr>
          </a:p>
          <a:p>
            <a:pPr indent="-285750" lvl="0" marL="285750" marR="0" rtl="0" algn="l">
              <a:lnSpc>
                <a:spcPct val="100000"/>
              </a:lnSpc>
              <a:spcBef>
                <a:spcPts val="400"/>
              </a:spcBef>
              <a:spcAft>
                <a:spcPts val="0"/>
              </a:spcAft>
              <a:buClr>
                <a:schemeClr val="dk1"/>
              </a:buClr>
              <a:buSzPts val="3000"/>
              <a:buFont typeface="Arial"/>
              <a:buChar char="•"/>
            </a:pPr>
            <a:r>
              <a:rPr b="0" i="0" lang="es-MX" sz="1400" u="none" cap="none" strike="noStrike">
                <a:solidFill>
                  <a:srgbClr val="6E152E"/>
                </a:solidFill>
                <a:latin typeface="Montserrat"/>
                <a:ea typeface="Montserrat"/>
                <a:cs typeface="Montserrat"/>
                <a:sym typeface="Montserrat"/>
              </a:rPr>
              <a:t>Dirección de Recursos Humanos</a:t>
            </a:r>
            <a:endParaRPr b="0" i="0" sz="1400" u="none" cap="none" strike="noStrike">
              <a:solidFill>
                <a:srgbClr val="6E152E"/>
              </a:solidFill>
              <a:latin typeface="Montserrat"/>
              <a:ea typeface="Montserrat"/>
              <a:cs typeface="Montserrat"/>
              <a:sym typeface="Montserrat"/>
            </a:endParaRPr>
          </a:p>
          <a:p>
            <a:pPr indent="-285750" lvl="0" marL="285750" marR="0" rtl="0" algn="l">
              <a:lnSpc>
                <a:spcPct val="100000"/>
              </a:lnSpc>
              <a:spcBef>
                <a:spcPts val="400"/>
              </a:spcBef>
              <a:spcAft>
                <a:spcPts val="0"/>
              </a:spcAft>
              <a:buClr>
                <a:schemeClr val="dk1"/>
              </a:buClr>
              <a:buSzPts val="3000"/>
              <a:buFont typeface="Arial"/>
              <a:buChar char="•"/>
            </a:pPr>
            <a:r>
              <a:rPr b="0" i="0" lang="es-MX" sz="1400" u="none" cap="none" strike="noStrike">
                <a:solidFill>
                  <a:srgbClr val="6E152E"/>
                </a:solidFill>
                <a:latin typeface="Montserrat"/>
                <a:ea typeface="Montserrat"/>
                <a:cs typeface="Montserrat"/>
                <a:sym typeface="Montserrat"/>
              </a:rPr>
              <a:t>Dirección de Organización</a:t>
            </a:r>
            <a:endParaRPr b="0" i="0" sz="1400" u="none" cap="none" strike="noStrike">
              <a:solidFill>
                <a:srgbClr val="6E152E"/>
              </a:solidFill>
              <a:latin typeface="Montserrat"/>
              <a:ea typeface="Montserrat"/>
              <a:cs typeface="Montserrat"/>
              <a:sym typeface="Montserrat"/>
            </a:endParaRPr>
          </a:p>
          <a:p>
            <a:pPr indent="-285750" lvl="0" marL="285750" marR="0" rtl="0" algn="l">
              <a:lnSpc>
                <a:spcPct val="100000"/>
              </a:lnSpc>
              <a:spcBef>
                <a:spcPts val="400"/>
              </a:spcBef>
              <a:spcAft>
                <a:spcPts val="0"/>
              </a:spcAft>
              <a:buClr>
                <a:schemeClr val="dk1"/>
              </a:buClr>
              <a:buSzPts val="3000"/>
              <a:buFont typeface="Arial"/>
              <a:buChar char="•"/>
            </a:pPr>
            <a:r>
              <a:rPr b="0" i="0" lang="es-MX" sz="1400" u="none" cap="none" strike="noStrike">
                <a:solidFill>
                  <a:srgbClr val="6E152E"/>
                </a:solidFill>
                <a:latin typeface="Montserrat"/>
                <a:ea typeface="Montserrat"/>
                <a:cs typeface="Montserrat"/>
                <a:sym typeface="Montserrat"/>
              </a:rPr>
              <a:t>Unidad de Igualdad de Género</a:t>
            </a:r>
            <a:endParaRPr b="0" i="0" sz="1400" u="none" cap="none" strike="noStrike">
              <a:solidFill>
                <a:srgbClr val="6E152E"/>
              </a:solidFill>
              <a:latin typeface="Montserrat"/>
              <a:ea typeface="Montserrat"/>
              <a:cs typeface="Montserrat"/>
              <a:sym typeface="Montserrat"/>
            </a:endParaRPr>
          </a:p>
          <a:p>
            <a:pPr indent="-285750" lvl="0" marL="285750" marR="0" rtl="0" algn="l">
              <a:lnSpc>
                <a:spcPct val="100000"/>
              </a:lnSpc>
              <a:spcBef>
                <a:spcPts val="400"/>
              </a:spcBef>
              <a:spcAft>
                <a:spcPts val="0"/>
              </a:spcAft>
              <a:buClr>
                <a:schemeClr val="dk1"/>
              </a:buClr>
              <a:buSzPts val="3000"/>
              <a:buFont typeface="Arial"/>
              <a:buChar char="•"/>
            </a:pPr>
            <a:r>
              <a:rPr b="0" i="0" lang="es-MX" sz="1400" u="none" cap="none" strike="noStrike">
                <a:solidFill>
                  <a:srgbClr val="6E152E"/>
                </a:solidFill>
                <a:latin typeface="Montserrat"/>
                <a:ea typeface="Montserrat"/>
                <a:cs typeface="Montserrat"/>
                <a:sym typeface="Montserrat"/>
              </a:rPr>
              <a:t>Dirección General de Comunicación Social</a:t>
            </a:r>
            <a:endParaRPr b="0" i="0" sz="1400" u="none" cap="none" strike="noStrike">
              <a:solidFill>
                <a:srgbClr val="6E152E"/>
              </a:solidFill>
              <a:latin typeface="Montserrat"/>
              <a:ea typeface="Montserrat"/>
              <a:cs typeface="Montserrat"/>
              <a:sym typeface="Montserrat"/>
            </a:endParaRPr>
          </a:p>
          <a:p>
            <a:pPr indent="-285750" lvl="0" marL="285750" marR="0" rtl="0" algn="l">
              <a:lnSpc>
                <a:spcPct val="100000"/>
              </a:lnSpc>
              <a:spcBef>
                <a:spcPts val="400"/>
              </a:spcBef>
              <a:spcAft>
                <a:spcPts val="0"/>
              </a:spcAft>
              <a:buClr>
                <a:schemeClr val="dk1"/>
              </a:buClr>
              <a:buSzPts val="3000"/>
              <a:buFont typeface="Arial"/>
              <a:buChar char="•"/>
            </a:pPr>
            <a:r>
              <a:rPr b="0" i="0" lang="es-MX" sz="1400" u="none" cap="none" strike="noStrike">
                <a:solidFill>
                  <a:srgbClr val="6E152E"/>
                </a:solidFill>
                <a:latin typeface="Montserrat"/>
                <a:ea typeface="Montserrat"/>
                <a:cs typeface="Montserrat"/>
                <a:sym typeface="Montserrat"/>
              </a:rPr>
              <a:t>Dirección General de Tecnologías de la Información y la Comunicación </a:t>
            </a:r>
            <a:endParaRPr b="0" i="0" sz="1400" u="none" cap="none" strike="noStrike">
              <a:solidFill>
                <a:srgbClr val="6E152E"/>
              </a:solidFill>
              <a:latin typeface="Montserrat"/>
              <a:ea typeface="Montserrat"/>
              <a:cs typeface="Montserrat"/>
              <a:sym typeface="Montserrat"/>
            </a:endParaRPr>
          </a:p>
          <a:p>
            <a:pPr indent="-285750" lvl="0" marL="285750" marR="0" rtl="0" algn="l">
              <a:lnSpc>
                <a:spcPct val="100000"/>
              </a:lnSpc>
              <a:spcBef>
                <a:spcPts val="400"/>
              </a:spcBef>
              <a:spcAft>
                <a:spcPts val="0"/>
              </a:spcAft>
              <a:buClr>
                <a:schemeClr val="dk1"/>
              </a:buClr>
              <a:buSzPts val="3000"/>
              <a:buFont typeface="Arial"/>
              <a:buChar char="•"/>
            </a:pPr>
            <a:r>
              <a:rPr b="0" i="0" lang="es-MX" sz="1400" u="none" cap="none" strike="noStrike">
                <a:solidFill>
                  <a:srgbClr val="6E152E"/>
                </a:solidFill>
                <a:latin typeface="Montserrat"/>
                <a:ea typeface="Montserrat"/>
                <a:cs typeface="Montserrat"/>
                <a:sym typeface="Montserrat"/>
              </a:rPr>
              <a:t>Dirección General de Asuntos Jurídicos</a:t>
            </a:r>
            <a:endParaRPr b="0" i="0" sz="1400" u="none" cap="none" strike="noStrike">
              <a:solidFill>
                <a:srgbClr val="6E152E"/>
              </a:solidFill>
              <a:latin typeface="Montserrat"/>
              <a:ea typeface="Montserrat"/>
              <a:cs typeface="Montserrat"/>
              <a:sym typeface="Montserrat"/>
            </a:endParaRPr>
          </a:p>
          <a:p>
            <a:pPr indent="-285750" lvl="0" marL="285750" marR="0" rtl="0" algn="l">
              <a:lnSpc>
                <a:spcPct val="100000"/>
              </a:lnSpc>
              <a:spcBef>
                <a:spcPts val="400"/>
              </a:spcBef>
              <a:spcAft>
                <a:spcPts val="0"/>
              </a:spcAft>
              <a:buClr>
                <a:schemeClr val="dk1"/>
              </a:buClr>
              <a:buSzPts val="3000"/>
              <a:buFont typeface="Arial"/>
              <a:buChar char="•"/>
            </a:pPr>
            <a:r>
              <a:rPr b="0" i="0" lang="es-MX" sz="1400" u="none" cap="none" strike="noStrike">
                <a:solidFill>
                  <a:srgbClr val="6E152E"/>
                </a:solidFill>
                <a:latin typeface="Montserrat"/>
                <a:ea typeface="Montserrat"/>
                <a:cs typeface="Montserrat"/>
                <a:sym typeface="Montserrat"/>
              </a:rPr>
              <a:t>Por el </a:t>
            </a:r>
            <a:r>
              <a:rPr b="0" i="0" lang="es-MX" sz="1400" u="none" cap="none" strike="noStrike">
                <a:solidFill>
                  <a:srgbClr val="691C32"/>
                </a:solidFill>
                <a:latin typeface="Montserrat"/>
                <a:ea typeface="Montserrat"/>
                <a:cs typeface="Montserrat"/>
                <a:sym typeface="Montserrat"/>
              </a:rPr>
              <a:t>Área de Especialidad en Control Interno</a:t>
            </a:r>
            <a:endParaRPr b="0" i="0" sz="1400" u="none" cap="none" strike="noStrike">
              <a:solidFill>
                <a:srgbClr val="6E152E"/>
              </a:solidFill>
              <a:latin typeface="Montserrat"/>
              <a:ea typeface="Montserrat"/>
              <a:cs typeface="Montserrat"/>
              <a:sym typeface="Montserrat"/>
            </a:endParaRPr>
          </a:p>
          <a:p>
            <a:pPr indent="0" lvl="0" marL="0" marR="0" rtl="0" algn="l">
              <a:lnSpc>
                <a:spcPct val="100000"/>
              </a:lnSpc>
              <a:spcBef>
                <a:spcPts val="400"/>
              </a:spcBef>
              <a:spcAft>
                <a:spcPts val="0"/>
              </a:spcAft>
              <a:buNone/>
            </a:pPr>
            <a:r>
              <a:rPr b="1" i="0" lang="es-MX" sz="1400" u="none" cap="none" strike="noStrike">
                <a:solidFill>
                  <a:srgbClr val="6E152E"/>
                </a:solidFill>
                <a:latin typeface="Montserrat"/>
                <a:ea typeface="Montserrat"/>
                <a:cs typeface="Montserrat"/>
                <a:sym typeface="Montserrat"/>
              </a:rPr>
              <a:t>Y la coordinación de los trabajos estará a  cargo de la Unidad de Igualdad de Género </a:t>
            </a:r>
            <a:endParaRPr b="1" i="0" sz="1400" u="none" cap="none" strike="noStrike">
              <a:solidFill>
                <a:srgbClr val="6E152E"/>
              </a:solidFill>
              <a:latin typeface="Montserrat"/>
              <a:ea typeface="Montserrat"/>
              <a:cs typeface="Montserrat"/>
              <a:sym typeface="Montserrat"/>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23"/>
          <p:cNvSpPr txBox="1"/>
          <p:nvPr>
            <p:ph type="title"/>
          </p:nvPr>
        </p:nvSpPr>
        <p:spPr>
          <a:xfrm>
            <a:off x="270602" y="76183"/>
            <a:ext cx="10345359" cy="1029144"/>
          </a:xfrm>
          <a:prstGeom prst="rect">
            <a:avLst/>
          </a:prstGeom>
          <a:noFill/>
          <a:ln>
            <a:noFill/>
          </a:ln>
        </p:spPr>
        <p:txBody>
          <a:bodyPr anchorCtr="0" anchor="t" bIns="45700" lIns="91425" spcFirstLastPara="1" rIns="91425" wrap="square" tIns="45700">
            <a:noAutofit/>
          </a:bodyPr>
          <a:lstStyle/>
          <a:p>
            <a:pPr indent="-455613" lvl="1" marL="455613" rtl="0" algn="l">
              <a:lnSpc>
                <a:spcPct val="100000"/>
              </a:lnSpc>
              <a:spcBef>
                <a:spcPts val="0"/>
              </a:spcBef>
              <a:spcAft>
                <a:spcPts val="150"/>
              </a:spcAft>
              <a:buSzPts val="1400"/>
              <a:buNone/>
            </a:pPr>
            <a:r>
              <a:rPr b="1" lang="es-MX" sz="2000">
                <a:solidFill>
                  <a:srgbClr val="6E152E"/>
                </a:solidFill>
                <a:latin typeface="Montserrat"/>
                <a:ea typeface="Montserrat"/>
                <a:cs typeface="Montserrat"/>
                <a:sym typeface="Montserrat"/>
              </a:rPr>
              <a:t>6. Informe de acciones relevantes para los siguientes meses.</a:t>
            </a:r>
            <a:br>
              <a:rPr b="1" lang="es-MX" sz="2000">
                <a:solidFill>
                  <a:srgbClr val="6E152E"/>
                </a:solidFill>
                <a:latin typeface="Montserrat"/>
                <a:ea typeface="Montserrat"/>
                <a:cs typeface="Montserrat"/>
                <a:sym typeface="Montserrat"/>
              </a:rPr>
            </a:br>
            <a:br>
              <a:rPr b="1" lang="es-MX" sz="1600">
                <a:solidFill>
                  <a:srgbClr val="6E152E"/>
                </a:solidFill>
                <a:latin typeface="Montserrat"/>
                <a:ea typeface="Montserrat"/>
                <a:cs typeface="Montserrat"/>
                <a:sym typeface="Montserrat"/>
              </a:rPr>
            </a:br>
            <a:r>
              <a:rPr b="1" lang="es-MX" sz="1600">
                <a:solidFill>
                  <a:srgbClr val="6E152E"/>
                </a:solidFill>
                <a:latin typeface="Montserrat"/>
                <a:ea typeface="Montserrat"/>
                <a:cs typeface="Montserrat"/>
                <a:sym typeface="Montserrat"/>
              </a:rPr>
              <a:t>Capacitación y Certificación de Personas Consejeras en la competencia “Atención a presuntas víctimas de hostigamiento sexual y acoso sexual en la Administración Pública Federal”.</a:t>
            </a:r>
            <a:br>
              <a:rPr b="1" lang="es-MX" sz="1600">
                <a:solidFill>
                  <a:srgbClr val="6E152E"/>
                </a:solidFill>
                <a:latin typeface="Montserrat"/>
                <a:ea typeface="Montserrat"/>
                <a:cs typeface="Montserrat"/>
                <a:sym typeface="Montserrat"/>
              </a:rPr>
            </a:br>
            <a:endParaRPr sz="2000">
              <a:solidFill>
                <a:srgbClr val="6E152E"/>
              </a:solidFill>
              <a:latin typeface="Montserrat"/>
              <a:ea typeface="Montserrat"/>
              <a:cs typeface="Montserrat"/>
              <a:sym typeface="Montserrat"/>
            </a:endParaRPr>
          </a:p>
        </p:txBody>
      </p:sp>
      <p:sp>
        <p:nvSpPr>
          <p:cNvPr id="303" name="Google Shape;303;p23"/>
          <p:cNvSpPr txBox="1"/>
          <p:nvPr/>
        </p:nvSpPr>
        <p:spPr>
          <a:xfrm>
            <a:off x="473020" y="1723435"/>
            <a:ext cx="10966358" cy="432422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1" i="0" lang="es-MX" sz="1700" u="none" cap="none" strike="noStrike">
                <a:solidFill>
                  <a:schemeClr val="dk1"/>
                </a:solidFill>
                <a:latin typeface="Montserrat"/>
                <a:ea typeface="Montserrat"/>
                <a:cs typeface="Montserrat"/>
                <a:sym typeface="Montserrat"/>
              </a:rPr>
              <a:t>Curso de Capacitación en la Competencia “Atención a presuntas víctimas de hostigamiento sexual y acoso sexual en la Administración Pública Federal”, </a:t>
            </a:r>
            <a:r>
              <a:rPr b="0" i="0" lang="es-MX" sz="1700" u="none" cap="none" strike="noStrike">
                <a:solidFill>
                  <a:schemeClr val="dk1"/>
                </a:solidFill>
                <a:latin typeface="Montserrat"/>
                <a:ea typeface="Montserrat"/>
                <a:cs typeface="Montserrat"/>
                <a:sym typeface="Montserrat"/>
              </a:rPr>
              <a:t>con una duración de 40 horas aula, para 20 personas servidoras públicas con miras a certificar a 10 en dicha competencia.</a:t>
            </a:r>
            <a:endParaRPr b="0" i="0" sz="1700" u="none" cap="none" strike="noStrike">
              <a:solidFill>
                <a:srgbClr val="000000"/>
              </a:solidFill>
              <a:latin typeface="Montserrat"/>
              <a:ea typeface="Montserrat"/>
              <a:cs typeface="Montserrat"/>
              <a:sym typeface="Montserrat"/>
            </a:endParaRPr>
          </a:p>
          <a:p>
            <a:pPr indent="0" lvl="0" marL="0" marR="0" rtl="0" algn="just">
              <a:lnSpc>
                <a:spcPct val="100000"/>
              </a:lnSpc>
              <a:spcBef>
                <a:spcPts val="0"/>
              </a:spcBef>
              <a:spcAft>
                <a:spcPts val="0"/>
              </a:spcAft>
              <a:buClr>
                <a:srgbClr val="000000"/>
              </a:buClr>
              <a:buSzPts val="1800"/>
              <a:buFont typeface="Arial"/>
              <a:buNone/>
            </a:pPr>
            <a:r>
              <a:t/>
            </a:r>
            <a:endParaRPr b="1" i="0" sz="1700" u="none" cap="none" strike="noStrike">
              <a:solidFill>
                <a:schemeClr val="dk1"/>
              </a:solidFill>
              <a:latin typeface="Montserrat"/>
              <a:ea typeface="Montserrat"/>
              <a:cs typeface="Montserrat"/>
              <a:sym typeface="Montserrat"/>
            </a:endParaRPr>
          </a:p>
          <a:p>
            <a:pPr indent="0" lvl="0" marL="0" marR="0" rtl="0" algn="just">
              <a:lnSpc>
                <a:spcPct val="100000"/>
              </a:lnSpc>
              <a:spcBef>
                <a:spcPts val="0"/>
              </a:spcBef>
              <a:spcAft>
                <a:spcPts val="0"/>
              </a:spcAft>
              <a:buClr>
                <a:srgbClr val="000000"/>
              </a:buClr>
              <a:buSzPts val="1800"/>
              <a:buFont typeface="Arial"/>
              <a:buNone/>
            </a:pPr>
            <a:r>
              <a:rPr b="1" i="0" lang="es-MX" sz="1700" u="none" cap="none" strike="noStrike">
                <a:solidFill>
                  <a:schemeClr val="dk1"/>
                </a:solidFill>
                <a:latin typeface="Montserrat"/>
                <a:ea typeface="Montserrat"/>
                <a:cs typeface="Montserrat"/>
                <a:sym typeface="Montserrat"/>
              </a:rPr>
              <a:t>Objetivo General</a:t>
            </a:r>
            <a:endParaRPr b="0" i="0" sz="1700" u="none" cap="none" strike="noStrike">
              <a:solidFill>
                <a:schemeClr val="dk1"/>
              </a:solidFill>
              <a:latin typeface="Montserrat"/>
              <a:ea typeface="Montserrat"/>
              <a:cs typeface="Montserrat"/>
              <a:sym typeface="Montserrat"/>
            </a:endParaRPr>
          </a:p>
          <a:p>
            <a:pPr indent="0" lvl="0" marL="0" marR="0" rtl="0" algn="just">
              <a:lnSpc>
                <a:spcPct val="100000"/>
              </a:lnSpc>
              <a:spcBef>
                <a:spcPts val="600"/>
              </a:spcBef>
              <a:spcAft>
                <a:spcPts val="0"/>
              </a:spcAft>
              <a:buClr>
                <a:srgbClr val="000000"/>
              </a:buClr>
              <a:buSzPts val="1800"/>
              <a:buFont typeface="Arial"/>
              <a:buNone/>
            </a:pPr>
            <a:r>
              <a:rPr b="0" i="0" lang="es-MX" sz="1700" u="none" cap="none" strike="noStrike">
                <a:solidFill>
                  <a:schemeClr val="dk1"/>
                </a:solidFill>
                <a:latin typeface="Montserrat"/>
                <a:ea typeface="Montserrat"/>
                <a:cs typeface="Montserrat"/>
                <a:sym typeface="Montserrat"/>
              </a:rPr>
              <a:t>Fortalecer a las personas servidoras públicas de la SECTUR en los conocimientos, desempeños, actitudes/aptitudes y elaboración de productos establecidos en la competencia “Atención a Presuntas Víctimas de Hostigamiento Sexual y Acoso Sexual en la Administración Pública Federal”</a:t>
            </a:r>
            <a:r>
              <a:rPr b="1" i="0" lang="es-MX" sz="1700" u="none" cap="none" strike="noStrike">
                <a:solidFill>
                  <a:schemeClr val="dk1"/>
                </a:solidFill>
                <a:latin typeface="Montserrat"/>
                <a:ea typeface="Montserrat"/>
                <a:cs typeface="Montserrat"/>
                <a:sym typeface="Montserrat"/>
              </a:rPr>
              <a:t>, </a:t>
            </a:r>
            <a:r>
              <a:rPr b="0" i="0" lang="es-MX" sz="1700" u="none" cap="none" strike="noStrike">
                <a:solidFill>
                  <a:schemeClr val="dk1"/>
                </a:solidFill>
                <a:latin typeface="Montserrat"/>
                <a:ea typeface="Montserrat"/>
                <a:cs typeface="Montserrat"/>
                <a:sym typeface="Montserrat"/>
              </a:rPr>
              <a:t>con miras a certificarse en dicha competencia.</a:t>
            </a:r>
            <a:endParaRPr/>
          </a:p>
          <a:p>
            <a:pPr indent="0" lvl="0" marL="0" marR="0" rtl="0" algn="just">
              <a:lnSpc>
                <a:spcPct val="100000"/>
              </a:lnSpc>
              <a:spcBef>
                <a:spcPts val="600"/>
              </a:spcBef>
              <a:spcAft>
                <a:spcPts val="0"/>
              </a:spcAft>
              <a:buNone/>
            </a:pPr>
            <a:r>
              <a:rPr b="1" i="0" lang="es-MX" sz="1700" u="none" cap="none" strike="noStrike">
                <a:solidFill>
                  <a:schemeClr val="dk1"/>
                </a:solidFill>
                <a:latin typeface="Montserrat"/>
                <a:ea typeface="Montserrat"/>
                <a:cs typeface="Montserrat"/>
                <a:sym typeface="Montserrat"/>
              </a:rPr>
              <a:t>Se sugiere certificar de forma prioritaria a una persona representante de las siguientes áreas clave: Recursos Humanos, Dirección de Organización (CEPCI), Unidad de Igualdad de Género, </a:t>
            </a:r>
            <a:r>
              <a:rPr b="1" i="0" lang="es-MX" sz="1800" u="none" cap="none" strike="noStrike">
                <a:solidFill>
                  <a:schemeClr val="dk1"/>
                </a:solidFill>
                <a:latin typeface="Montserrat"/>
                <a:ea typeface="Montserrat"/>
                <a:cs typeface="Montserrat"/>
                <a:sym typeface="Montserrat"/>
              </a:rPr>
              <a:t>Área de Especialidad en Control Interno</a:t>
            </a:r>
            <a:r>
              <a:rPr b="1" i="0" lang="es-MX" sz="1700" u="none" cap="none" strike="noStrike">
                <a:solidFill>
                  <a:schemeClr val="dk1"/>
                </a:solidFill>
                <a:latin typeface="Montserrat"/>
                <a:ea typeface="Montserrat"/>
                <a:cs typeface="Montserrat"/>
                <a:sym typeface="Montserrat"/>
              </a:rPr>
              <a:t>, Dirección General de Asuntos Jurídicos, Sindicato Nacional de Trabajadores de la SECTUR.</a:t>
            </a:r>
            <a:endParaRPr/>
          </a:p>
          <a:p>
            <a:pPr indent="0" lvl="0" marL="0" marR="0" rtl="0" algn="just">
              <a:lnSpc>
                <a:spcPct val="100000"/>
              </a:lnSpc>
              <a:spcBef>
                <a:spcPts val="600"/>
              </a:spcBef>
              <a:spcAft>
                <a:spcPts val="0"/>
              </a:spcAft>
              <a:buClr>
                <a:srgbClr val="000000"/>
              </a:buClr>
              <a:buSzPts val="1800"/>
              <a:buFont typeface="Arial"/>
              <a:buNone/>
            </a:pPr>
            <a:r>
              <a:t/>
            </a:r>
            <a:endParaRPr b="0" i="0" sz="1700" u="none" cap="none" strike="noStrike">
              <a:solidFill>
                <a:schemeClr val="dk1"/>
              </a:solidFill>
              <a:latin typeface="Montserrat"/>
              <a:ea typeface="Montserrat"/>
              <a:cs typeface="Montserrat"/>
              <a:sym typeface="Montserrat"/>
            </a:endParaRPr>
          </a:p>
          <a:p>
            <a:pPr indent="0" lvl="0" marL="0" marR="0" rtl="0" algn="just">
              <a:lnSpc>
                <a:spcPct val="100000"/>
              </a:lnSpc>
              <a:spcBef>
                <a:spcPts val="600"/>
              </a:spcBef>
              <a:spcAft>
                <a:spcPts val="0"/>
              </a:spcAft>
              <a:buClr>
                <a:srgbClr val="000000"/>
              </a:buClr>
              <a:buSzPts val="1800"/>
              <a:buFont typeface="Arial"/>
              <a:buNone/>
            </a:pPr>
            <a:r>
              <a:t/>
            </a:r>
            <a:endParaRPr b="0" i="0" sz="1700" u="none" cap="none" strike="noStrike">
              <a:solidFill>
                <a:schemeClr val="dk1"/>
              </a:solidFill>
              <a:latin typeface="Montserrat"/>
              <a:ea typeface="Montserrat"/>
              <a:cs typeface="Montserrat"/>
              <a:sym typeface="Montserrat"/>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70"/>
          <p:cNvSpPr/>
          <p:nvPr/>
        </p:nvSpPr>
        <p:spPr>
          <a:xfrm>
            <a:off x="0" y="0"/>
            <a:ext cx="12192000" cy="6858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109" l="0" r="0" t="-9108"/>
            </a:stretch>
          </a:blipFill>
          <a:ln>
            <a:noFill/>
          </a:ln>
        </p:spPr>
      </p:sp>
      <p:sp>
        <p:nvSpPr>
          <p:cNvPr id="309" name="Google Shape;309;p70"/>
          <p:cNvSpPr/>
          <p:nvPr/>
        </p:nvSpPr>
        <p:spPr>
          <a:xfrm rot="1108674">
            <a:off x="3739910" y="-6419035"/>
            <a:ext cx="12195673" cy="11448688"/>
          </a:xfrm>
          <a:custGeom>
            <a:rect b="b" l="l" r="r" t="t"/>
            <a:pathLst>
              <a:path extrusionOk="0" h="17173032" w="18293510">
                <a:moveTo>
                  <a:pt x="0" y="0"/>
                </a:moveTo>
                <a:lnTo>
                  <a:pt x="18293510" y="0"/>
                </a:lnTo>
                <a:lnTo>
                  <a:pt x="18293510" y="17173032"/>
                </a:lnTo>
                <a:lnTo>
                  <a:pt x="0" y="17173032"/>
                </a:lnTo>
                <a:lnTo>
                  <a:pt x="0" y="0"/>
                </a:lnTo>
                <a:close/>
              </a:path>
            </a:pathLst>
          </a:custGeom>
          <a:blipFill rotWithShape="1">
            <a:blip r:embed="rId4">
              <a:alphaModFix/>
            </a:blip>
            <a:stretch>
              <a:fillRect b="0" l="0" r="0" t="0"/>
            </a:stretch>
          </a:blipFill>
          <a:ln>
            <a:noFill/>
          </a:ln>
        </p:spPr>
      </p:sp>
      <p:sp>
        <p:nvSpPr>
          <p:cNvPr id="310" name="Google Shape;310;p70"/>
          <p:cNvSpPr/>
          <p:nvPr/>
        </p:nvSpPr>
        <p:spPr>
          <a:xfrm rot="813508">
            <a:off x="4787193" y="-7726136"/>
            <a:ext cx="12969163" cy="13899780"/>
          </a:xfrm>
          <a:custGeom>
            <a:rect b="b" l="l" r="r" t="t"/>
            <a:pathLst>
              <a:path extrusionOk="0" h="20849670" w="19453745">
                <a:moveTo>
                  <a:pt x="0" y="0"/>
                </a:moveTo>
                <a:lnTo>
                  <a:pt x="19453745" y="0"/>
                </a:lnTo>
                <a:lnTo>
                  <a:pt x="19453745" y="20849671"/>
                </a:lnTo>
                <a:lnTo>
                  <a:pt x="0" y="20849671"/>
                </a:lnTo>
                <a:lnTo>
                  <a:pt x="0" y="0"/>
                </a:lnTo>
                <a:close/>
              </a:path>
            </a:pathLst>
          </a:custGeom>
          <a:blipFill rotWithShape="1">
            <a:blip r:embed="rId5">
              <a:alphaModFix/>
            </a:blip>
            <a:stretch>
              <a:fillRect b="-362" l="-14582" r="0" t="0"/>
            </a:stretch>
          </a:blipFill>
          <a:ln>
            <a:noFill/>
          </a:ln>
        </p:spPr>
      </p:sp>
      <p:sp>
        <p:nvSpPr>
          <p:cNvPr id="311" name="Google Shape;311;p70"/>
          <p:cNvSpPr/>
          <p:nvPr/>
        </p:nvSpPr>
        <p:spPr>
          <a:xfrm>
            <a:off x="10360357" y="0"/>
            <a:ext cx="1831643" cy="915821"/>
          </a:xfrm>
          <a:custGeom>
            <a:rect b="b" l="l" r="r" t="t"/>
            <a:pathLst>
              <a:path extrusionOk="0" h="1373732" w="2747465">
                <a:moveTo>
                  <a:pt x="0" y="0"/>
                </a:moveTo>
                <a:lnTo>
                  <a:pt x="2747465" y="0"/>
                </a:lnTo>
                <a:lnTo>
                  <a:pt x="2747465" y="1373732"/>
                </a:lnTo>
                <a:lnTo>
                  <a:pt x="0" y="1373732"/>
                </a:lnTo>
                <a:lnTo>
                  <a:pt x="0" y="0"/>
                </a:lnTo>
                <a:close/>
              </a:path>
            </a:pathLst>
          </a:custGeom>
          <a:blipFill rotWithShape="1">
            <a:blip r:embed="rId6">
              <a:alphaModFix/>
            </a:blip>
            <a:stretch>
              <a:fillRect b="0" l="0" r="0" t="0"/>
            </a:stretch>
          </a:blipFill>
          <a:ln>
            <a:noFill/>
          </a:ln>
        </p:spPr>
      </p:sp>
      <p:sp>
        <p:nvSpPr>
          <p:cNvPr id="312" name="Google Shape;312;p70"/>
          <p:cNvSpPr/>
          <p:nvPr/>
        </p:nvSpPr>
        <p:spPr>
          <a:xfrm>
            <a:off x="5407278" y="183684"/>
            <a:ext cx="2683221" cy="655153"/>
          </a:xfrm>
          <a:custGeom>
            <a:rect b="b" l="l" r="r" t="t"/>
            <a:pathLst>
              <a:path extrusionOk="0" h="982729" w="4024831">
                <a:moveTo>
                  <a:pt x="0" y="0"/>
                </a:moveTo>
                <a:lnTo>
                  <a:pt x="4024831" y="0"/>
                </a:lnTo>
                <a:lnTo>
                  <a:pt x="4024831" y="982730"/>
                </a:lnTo>
                <a:lnTo>
                  <a:pt x="0" y="982730"/>
                </a:lnTo>
                <a:lnTo>
                  <a:pt x="0" y="0"/>
                </a:lnTo>
                <a:close/>
              </a:path>
            </a:pathLst>
          </a:custGeom>
          <a:blipFill rotWithShape="1">
            <a:blip r:embed="rId7">
              <a:alphaModFix/>
            </a:blip>
            <a:stretch>
              <a:fillRect b="0" l="0" r="0" t="0"/>
            </a:stretch>
          </a:blipFill>
          <a:ln>
            <a:noFill/>
          </a:ln>
        </p:spPr>
      </p:sp>
      <p:sp>
        <p:nvSpPr>
          <p:cNvPr id="313" name="Google Shape;313;p70"/>
          <p:cNvSpPr/>
          <p:nvPr/>
        </p:nvSpPr>
        <p:spPr>
          <a:xfrm>
            <a:off x="8313831" y="148118"/>
            <a:ext cx="2032507" cy="690719"/>
          </a:xfrm>
          <a:custGeom>
            <a:rect b="b" l="l" r="r" t="t"/>
            <a:pathLst>
              <a:path extrusionOk="0" h="1036079" w="3048761">
                <a:moveTo>
                  <a:pt x="0" y="0"/>
                </a:moveTo>
                <a:lnTo>
                  <a:pt x="3048762" y="0"/>
                </a:lnTo>
                <a:lnTo>
                  <a:pt x="3048762" y="1036079"/>
                </a:lnTo>
                <a:lnTo>
                  <a:pt x="0" y="1036079"/>
                </a:lnTo>
                <a:lnTo>
                  <a:pt x="0" y="0"/>
                </a:lnTo>
                <a:close/>
              </a:path>
            </a:pathLst>
          </a:custGeom>
          <a:blipFill rotWithShape="1">
            <a:blip r:embed="rId8">
              <a:alphaModFix/>
            </a:blip>
            <a:stretch>
              <a:fillRect b="0" l="-132709" r="0" t="0"/>
            </a:stretch>
          </a:blipFill>
          <a:ln>
            <a:noFill/>
          </a:ln>
        </p:spPr>
      </p:sp>
      <p:sp>
        <p:nvSpPr>
          <p:cNvPr id="314" name="Google Shape;314;p70"/>
          <p:cNvSpPr txBox="1"/>
          <p:nvPr/>
        </p:nvSpPr>
        <p:spPr>
          <a:xfrm>
            <a:off x="6096000" y="1567330"/>
            <a:ext cx="5877859" cy="2667397"/>
          </a:xfrm>
          <a:prstGeom prst="rect">
            <a:avLst/>
          </a:prstGeom>
          <a:noFill/>
          <a:ln>
            <a:noFill/>
          </a:ln>
        </p:spPr>
        <p:txBody>
          <a:bodyPr anchorCtr="0" anchor="t" bIns="0" lIns="0" spcFirstLastPara="1" rIns="0" wrap="square" tIns="0">
            <a:spAutoFit/>
          </a:bodyPr>
          <a:lstStyle/>
          <a:p>
            <a:pPr indent="0" lvl="0" marL="0" marR="0" rtl="0" algn="ctr">
              <a:lnSpc>
                <a:spcPct val="174200"/>
              </a:lnSpc>
              <a:spcBef>
                <a:spcPts val="0"/>
              </a:spcBef>
              <a:spcAft>
                <a:spcPts val="0"/>
              </a:spcAft>
              <a:buNone/>
            </a:pPr>
            <a:r>
              <a:rPr b="1" i="0" lang="es-MX" sz="3000" u="none" cap="none" strike="noStrike">
                <a:solidFill>
                  <a:srgbClr val="FF6A00"/>
                </a:solidFill>
                <a:latin typeface="Montserrat"/>
                <a:ea typeface="Montserrat"/>
                <a:cs typeface="Montserrat"/>
                <a:sym typeface="Montserrat"/>
              </a:rPr>
              <a:t>Estrategia Integral de Prevención a la Trata de Personas e Iniciativa #TurismoXLaNiñez</a:t>
            </a:r>
            <a:endParaRPr b="1" i="0" sz="3000" u="none" cap="none" strike="noStrike">
              <a:solidFill>
                <a:srgbClr val="FF6A00"/>
              </a:solidFill>
              <a:latin typeface="Montserrat"/>
              <a:ea typeface="Montserrat"/>
              <a:cs typeface="Montserrat"/>
              <a:sym typeface="Montserrat"/>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71"/>
          <p:cNvSpPr txBox="1"/>
          <p:nvPr>
            <p:ph idx="1" type="body"/>
          </p:nvPr>
        </p:nvSpPr>
        <p:spPr>
          <a:xfrm>
            <a:off x="234166" y="1180236"/>
            <a:ext cx="4375365" cy="1448586"/>
          </a:xfrm>
          <a:prstGeom prst="rect">
            <a:avLst/>
          </a:prstGeom>
          <a:noFill/>
          <a:ln>
            <a:noFill/>
          </a:ln>
        </p:spPr>
        <p:txBody>
          <a:bodyPr anchorCtr="0" anchor="t" bIns="45700" lIns="91425" spcFirstLastPara="1" rIns="91425" wrap="square" tIns="45700">
            <a:noAutofit/>
          </a:bodyPr>
          <a:lstStyle/>
          <a:p>
            <a:pPr indent="-342917" lvl="0" marL="342917" marR="0" rtl="0" algn="just">
              <a:lnSpc>
                <a:spcPct val="100000"/>
              </a:lnSpc>
              <a:spcBef>
                <a:spcPts val="0"/>
              </a:spcBef>
              <a:spcAft>
                <a:spcPts val="0"/>
              </a:spcAft>
              <a:buClr>
                <a:srgbClr val="000000"/>
              </a:buClr>
              <a:buSzPts val="1400"/>
              <a:buFont typeface="Arial"/>
              <a:buAutoNum type="arabicPeriod"/>
            </a:pPr>
            <a:r>
              <a:rPr b="1" i="0" lang="es-MX" sz="1400" u="none" cap="none" strike="noStrike">
                <a:solidFill>
                  <a:srgbClr val="FF6B00"/>
                </a:solidFill>
                <a:latin typeface="Montserrat"/>
                <a:ea typeface="Montserrat"/>
                <a:cs typeface="Montserrat"/>
                <a:sym typeface="Montserrat"/>
              </a:rPr>
              <a:t>* 18 Estados </a:t>
            </a:r>
            <a:r>
              <a:rPr b="0" i="0" lang="es-MX" sz="1400" u="none" cap="none" strike="noStrike">
                <a:solidFill>
                  <a:srgbClr val="11151A"/>
                </a:solidFill>
                <a:latin typeface="Montserrat"/>
                <a:ea typeface="Montserrat"/>
                <a:cs typeface="Montserrat"/>
                <a:sym typeface="Montserrat"/>
              </a:rPr>
              <a:t>de México se han sumado de forma directa a </a:t>
            </a:r>
            <a:r>
              <a:rPr b="1" i="0" lang="es-MX" sz="1400" u="none" cap="none" strike="noStrike">
                <a:solidFill>
                  <a:srgbClr val="FF6B00"/>
                </a:solidFill>
                <a:latin typeface="Montserrat"/>
                <a:ea typeface="Montserrat"/>
                <a:cs typeface="Montserrat"/>
                <a:sym typeface="Montserrat"/>
              </a:rPr>
              <a:t>TXLN</a:t>
            </a:r>
            <a:r>
              <a:rPr b="0" i="0" lang="es-MX" sz="1400" u="none" cap="none" strike="noStrike">
                <a:solidFill>
                  <a:srgbClr val="11151A"/>
                </a:solidFill>
                <a:latin typeface="Montserrat"/>
                <a:ea typeface="Montserrat"/>
                <a:cs typeface="Montserrat"/>
                <a:sym typeface="Montserrat"/>
              </a:rPr>
              <a:t> y 10 de forma indirecta.</a:t>
            </a:r>
            <a:r>
              <a:rPr b="1" i="0" lang="es-MX" sz="1400" u="none" cap="none" strike="noStrike">
                <a:solidFill>
                  <a:srgbClr val="FF6B00"/>
                </a:solidFill>
                <a:latin typeface="Montserrat"/>
                <a:ea typeface="Montserrat"/>
                <a:cs typeface="Montserrat"/>
                <a:sym typeface="Montserrat"/>
              </a:rPr>
              <a:t> </a:t>
            </a:r>
            <a:endParaRPr b="1" i="0" sz="1400" u="none" cap="none" strike="noStrike">
              <a:solidFill>
                <a:srgbClr val="FF6B00"/>
              </a:solidFill>
              <a:latin typeface="Montserrat"/>
              <a:ea typeface="Montserrat"/>
              <a:cs typeface="Montserrat"/>
              <a:sym typeface="Montserrat"/>
            </a:endParaRPr>
          </a:p>
          <a:p>
            <a:pPr indent="-342917" lvl="0" marL="342917" marR="0" rtl="0" algn="just">
              <a:lnSpc>
                <a:spcPct val="100000"/>
              </a:lnSpc>
              <a:spcBef>
                <a:spcPts val="100"/>
              </a:spcBef>
              <a:spcAft>
                <a:spcPts val="0"/>
              </a:spcAft>
              <a:buClr>
                <a:srgbClr val="000000"/>
              </a:buClr>
              <a:buSzPts val="1400"/>
              <a:buFont typeface="Arial"/>
              <a:buAutoNum type="arabicPeriod"/>
            </a:pPr>
            <a:r>
              <a:rPr b="1" i="0" lang="es-MX" sz="1400" u="none" cap="none" strike="noStrike">
                <a:solidFill>
                  <a:srgbClr val="FF6B00"/>
                </a:solidFill>
                <a:latin typeface="Montserrat"/>
                <a:ea typeface="Montserrat"/>
                <a:cs typeface="Montserrat"/>
                <a:sym typeface="Montserrat"/>
              </a:rPr>
              <a:t>Difundimos una consulta </a:t>
            </a:r>
            <a:r>
              <a:rPr b="0" i="0" lang="es-MX" sz="1400" u="none" cap="none" strike="noStrike">
                <a:solidFill>
                  <a:srgbClr val="000000"/>
                </a:solidFill>
                <a:latin typeface="Montserrat"/>
                <a:ea typeface="Montserrat"/>
                <a:cs typeface="Montserrat"/>
                <a:sym typeface="Montserrat"/>
              </a:rPr>
              <a:t>en la que participaron mas de </a:t>
            </a:r>
            <a:r>
              <a:rPr b="1" i="0" lang="es-MX" sz="1400" u="sng" cap="none" strike="noStrike">
                <a:solidFill>
                  <a:srgbClr val="FF6B00"/>
                </a:solidFill>
                <a:latin typeface="Montserrat"/>
                <a:ea typeface="Montserrat"/>
                <a:cs typeface="Montserrat"/>
                <a:sym typeface="Montserrat"/>
              </a:rPr>
              <a:t>115,000</a:t>
            </a:r>
            <a:r>
              <a:rPr b="0" i="0" lang="es-MX" sz="1400" u="none" cap="none" strike="noStrike">
                <a:solidFill>
                  <a:srgbClr val="000000"/>
                </a:solidFill>
                <a:latin typeface="Montserrat"/>
                <a:ea typeface="Montserrat"/>
                <a:cs typeface="Montserrat"/>
                <a:sym typeface="Montserrat"/>
              </a:rPr>
              <a:t> niñas, niños, adolescentes y jóvenes.</a:t>
            </a:r>
            <a:endParaRPr/>
          </a:p>
          <a:p>
            <a:pPr indent="-342917" lvl="0" marL="342917" marR="0" rtl="0" algn="just">
              <a:lnSpc>
                <a:spcPct val="100000"/>
              </a:lnSpc>
              <a:spcBef>
                <a:spcPts val="100"/>
              </a:spcBef>
              <a:spcAft>
                <a:spcPts val="0"/>
              </a:spcAft>
              <a:buClr>
                <a:srgbClr val="000000"/>
              </a:buClr>
              <a:buSzPts val="1400"/>
              <a:buFont typeface="Arial"/>
              <a:buAutoNum type="arabicPeriod"/>
            </a:pPr>
            <a:r>
              <a:rPr b="0" i="0" lang="es-MX" sz="1400" u="none" cap="none" strike="noStrike">
                <a:solidFill>
                  <a:srgbClr val="000000"/>
                </a:solidFill>
                <a:latin typeface="Montserrat"/>
                <a:ea typeface="Montserrat"/>
                <a:cs typeface="Montserrat"/>
                <a:sym typeface="Montserrat"/>
              </a:rPr>
              <a:t>Estamos </a:t>
            </a:r>
            <a:r>
              <a:rPr b="1" i="0" lang="es-MX" sz="1400" u="none" cap="none" strike="noStrike">
                <a:solidFill>
                  <a:srgbClr val="FF6B00"/>
                </a:solidFill>
                <a:latin typeface="Montserrat"/>
                <a:ea typeface="Montserrat"/>
                <a:cs typeface="Montserrat"/>
                <a:sym typeface="Montserrat"/>
              </a:rPr>
              <a:t>fortaleciendo</a:t>
            </a:r>
            <a:r>
              <a:rPr b="1" i="0" lang="es-MX" sz="1400" u="none" cap="none" strike="noStrike">
                <a:solidFill>
                  <a:srgbClr val="FF0000"/>
                </a:solidFill>
                <a:latin typeface="Montserrat"/>
                <a:ea typeface="Montserrat"/>
                <a:cs typeface="Montserrat"/>
                <a:sym typeface="Montserrat"/>
              </a:rPr>
              <a:t> </a:t>
            </a:r>
            <a:r>
              <a:rPr b="1" i="0" lang="es-MX" sz="1400" u="none" cap="none" strike="noStrike">
                <a:solidFill>
                  <a:srgbClr val="FF6B00"/>
                </a:solidFill>
                <a:latin typeface="Montserrat"/>
                <a:ea typeface="Montserrat"/>
                <a:cs typeface="Montserrat"/>
                <a:sym typeface="Montserrat"/>
              </a:rPr>
              <a:t>las capacidades </a:t>
            </a:r>
            <a:r>
              <a:rPr b="0" i="0" lang="es-MX" sz="1400" u="none" cap="none" strike="noStrike">
                <a:solidFill>
                  <a:srgbClr val="000000"/>
                </a:solidFill>
                <a:latin typeface="Montserrat"/>
                <a:ea typeface="Montserrat"/>
                <a:cs typeface="Montserrat"/>
                <a:sym typeface="Montserrat"/>
              </a:rPr>
              <a:t>del sector público, privado, social para prevenir la trata, la explotación sexual y laboral de niñas, niños y adolescentes y el trabajo infantil a través de </a:t>
            </a:r>
            <a:r>
              <a:rPr b="1" i="0" lang="es-MX" sz="1400" u="none" cap="none" strike="noStrike">
                <a:solidFill>
                  <a:srgbClr val="FF6B00"/>
                </a:solidFill>
                <a:latin typeface="Montserrat"/>
                <a:ea typeface="Montserrat"/>
                <a:cs typeface="Montserrat"/>
                <a:sym typeface="Montserrat"/>
              </a:rPr>
              <a:t>sesiones de sensibilización, cursos y talleres especializados </a:t>
            </a:r>
            <a:r>
              <a:rPr b="0" i="0" lang="es-MX" sz="1400" u="none" cap="none" strike="noStrike">
                <a:solidFill>
                  <a:srgbClr val="000000"/>
                </a:solidFill>
                <a:latin typeface="Montserrat"/>
                <a:ea typeface="Montserrat"/>
                <a:cs typeface="Montserrat"/>
                <a:sym typeface="Montserrat"/>
              </a:rPr>
              <a:t>que han llegado a más de </a:t>
            </a:r>
            <a:r>
              <a:rPr b="1" i="0" lang="es-MX" sz="1400" u="none" cap="none" strike="noStrike">
                <a:solidFill>
                  <a:srgbClr val="FF6B00"/>
                </a:solidFill>
                <a:latin typeface="Montserrat"/>
                <a:ea typeface="Montserrat"/>
                <a:cs typeface="Montserrat"/>
                <a:sym typeface="Montserrat"/>
              </a:rPr>
              <a:t>4,577 </a:t>
            </a:r>
            <a:r>
              <a:rPr b="0" i="0" lang="es-MX" sz="1400" u="none" cap="none" strike="noStrike">
                <a:solidFill>
                  <a:srgbClr val="000000"/>
                </a:solidFill>
                <a:latin typeface="Montserrat"/>
                <a:ea typeface="Montserrat"/>
                <a:cs typeface="Montserrat"/>
                <a:sym typeface="Montserrat"/>
              </a:rPr>
              <a:t>personas servidoras públicas y prestadoras de servicios turísticos en todo el país.</a:t>
            </a:r>
            <a:endParaRPr/>
          </a:p>
          <a:p>
            <a:pPr indent="-342917" lvl="0" marL="342917" marR="0" rtl="0" algn="just">
              <a:lnSpc>
                <a:spcPct val="100000"/>
              </a:lnSpc>
              <a:spcBef>
                <a:spcPts val="100"/>
              </a:spcBef>
              <a:spcAft>
                <a:spcPts val="0"/>
              </a:spcAft>
              <a:buClr>
                <a:srgbClr val="000000"/>
              </a:buClr>
              <a:buSzPts val="1400"/>
              <a:buFont typeface="Arial"/>
              <a:buAutoNum type="arabicPeriod"/>
            </a:pPr>
            <a:r>
              <a:rPr b="1" i="0" lang="es-MX" sz="1400" u="none" cap="none" strike="noStrike">
                <a:solidFill>
                  <a:srgbClr val="FF6B00"/>
                </a:solidFill>
                <a:latin typeface="Montserrat"/>
                <a:ea typeface="Montserrat"/>
                <a:cs typeface="Montserrat"/>
                <a:sym typeface="Montserrat"/>
              </a:rPr>
              <a:t>Materiales digitales y audiovisuales para la sensibilización </a:t>
            </a:r>
            <a:r>
              <a:rPr b="0" i="0" lang="es-MX" sz="1400" u="none" cap="none" strike="noStrike">
                <a:solidFill>
                  <a:srgbClr val="000000"/>
                </a:solidFill>
                <a:latin typeface="Montserrat"/>
                <a:ea typeface="Montserrat"/>
                <a:cs typeface="Montserrat"/>
                <a:sym typeface="Montserrat"/>
              </a:rPr>
              <a:t>sobre los temas, para apoyar a las personas prestadoras de servicios turísticos y servidoras públicas.</a:t>
            </a:r>
            <a:endParaRPr b="0" i="0" sz="1400" u="none" cap="none" strike="noStrike">
              <a:solidFill>
                <a:srgbClr val="000000"/>
              </a:solidFill>
              <a:latin typeface="Montserrat"/>
              <a:ea typeface="Montserrat"/>
              <a:cs typeface="Montserrat"/>
              <a:sym typeface="Montserrat"/>
            </a:endParaRPr>
          </a:p>
          <a:p>
            <a:pPr indent="-254017" lvl="0" marL="342917" marR="0" rtl="0" algn="just">
              <a:lnSpc>
                <a:spcPct val="100000"/>
              </a:lnSpc>
              <a:spcBef>
                <a:spcPts val="10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a:p>
            <a:pPr indent="-254017" lvl="0" marL="342917" marR="0" rtl="0" algn="just">
              <a:lnSpc>
                <a:spcPct val="100000"/>
              </a:lnSpc>
              <a:spcBef>
                <a:spcPts val="10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pic>
        <p:nvPicPr>
          <p:cNvPr id="320" name="Google Shape;320;p71"/>
          <p:cNvPicPr preferRelativeResize="0"/>
          <p:nvPr/>
        </p:nvPicPr>
        <p:blipFill rotWithShape="1">
          <a:blip r:embed="rId3">
            <a:alphaModFix/>
          </a:blip>
          <a:srcRect b="0" l="0" r="0" t="0"/>
          <a:stretch/>
        </p:blipFill>
        <p:spPr>
          <a:xfrm>
            <a:off x="3986826" y="78723"/>
            <a:ext cx="2290882" cy="805521"/>
          </a:xfrm>
          <a:prstGeom prst="rect">
            <a:avLst/>
          </a:prstGeom>
          <a:noFill/>
          <a:ln>
            <a:noFill/>
          </a:ln>
        </p:spPr>
      </p:pic>
      <p:pic>
        <p:nvPicPr>
          <p:cNvPr id="321" name="Google Shape;321;p71"/>
          <p:cNvPicPr preferRelativeResize="0"/>
          <p:nvPr/>
        </p:nvPicPr>
        <p:blipFill rotWithShape="1">
          <a:blip r:embed="rId4">
            <a:alphaModFix/>
          </a:blip>
          <a:srcRect b="0" l="0" r="0" t="0"/>
          <a:stretch/>
        </p:blipFill>
        <p:spPr>
          <a:xfrm>
            <a:off x="9855744" y="149656"/>
            <a:ext cx="2065489" cy="1032745"/>
          </a:xfrm>
          <a:prstGeom prst="rect">
            <a:avLst/>
          </a:prstGeom>
          <a:noFill/>
          <a:ln>
            <a:noFill/>
          </a:ln>
        </p:spPr>
      </p:pic>
      <p:sp>
        <p:nvSpPr>
          <p:cNvPr id="322" name="Google Shape;322;p71"/>
          <p:cNvSpPr txBox="1"/>
          <p:nvPr/>
        </p:nvSpPr>
        <p:spPr>
          <a:xfrm>
            <a:off x="190892" y="6442502"/>
            <a:ext cx="11911599" cy="72840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s-MX" sz="1400" u="none" cap="none" strike="noStrike">
                <a:solidFill>
                  <a:srgbClr val="FF6B00"/>
                </a:solidFill>
                <a:latin typeface="Montserrat"/>
                <a:ea typeface="Montserrat"/>
                <a:cs typeface="Montserrat"/>
                <a:sym typeface="Montserrat"/>
              </a:rPr>
              <a:t>* </a:t>
            </a:r>
            <a:r>
              <a:rPr b="0" baseline="30000" i="0" lang="es-MX" sz="1400" u="none" cap="none" strike="noStrike">
                <a:solidFill>
                  <a:srgbClr val="000000"/>
                </a:solidFill>
                <a:latin typeface="Montserrat"/>
                <a:ea typeface="Montserrat"/>
                <a:cs typeface="Montserrat"/>
                <a:sym typeface="Montserrat"/>
              </a:rPr>
              <a:t>Quintana Roo, Chiapas, Campeche, Oaxaca, Tlaxcala, Puebla, Guerrero, Estado de México, Querétaro, Hidalgo, Michoacán, Chihuahua, Baja California, Baja California Sur, Nayarit, Colima, San Luis Potosí, Jalisco.</a:t>
            </a:r>
            <a:endParaRPr/>
          </a:p>
          <a:p>
            <a:pPr indent="0" lvl="0" marL="0" marR="0" rtl="0" algn="l">
              <a:lnSpc>
                <a:spcPct val="100000"/>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23" name="Google Shape;323;p71"/>
          <p:cNvSpPr/>
          <p:nvPr/>
        </p:nvSpPr>
        <p:spPr>
          <a:xfrm>
            <a:off x="5002418" y="1317180"/>
            <a:ext cx="4663095" cy="4275529"/>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s-MX" sz="1400" u="none" cap="none" strike="noStrike">
                <a:solidFill>
                  <a:srgbClr val="000000"/>
                </a:solidFill>
                <a:latin typeface="Montserrat"/>
                <a:ea typeface="Montserrat"/>
                <a:cs typeface="Montserrat"/>
                <a:sym typeface="Montserrat"/>
              </a:rPr>
              <a:t>5. Un </a:t>
            </a:r>
            <a:r>
              <a:rPr b="1" i="0" lang="es-MX" sz="1400" u="none" cap="none" strike="noStrike">
                <a:solidFill>
                  <a:srgbClr val="FF6B00"/>
                </a:solidFill>
                <a:latin typeface="Montserrat"/>
                <a:ea typeface="Montserrat"/>
                <a:cs typeface="Montserrat"/>
                <a:sym typeface="Montserrat"/>
              </a:rPr>
              <a:t>Taller Nacional de Teoría del Cambio realizado en Quintana Roo </a:t>
            </a:r>
            <a:r>
              <a:rPr b="0" i="0" lang="es-MX" sz="1400" u="none" cap="none" strike="noStrike">
                <a:solidFill>
                  <a:srgbClr val="000000"/>
                </a:solidFill>
                <a:latin typeface="Montserrat"/>
                <a:ea typeface="Montserrat"/>
                <a:cs typeface="Montserrat"/>
                <a:sym typeface="Montserrat"/>
              </a:rPr>
              <a:t>y un plan de acción con propuestas desde el sector público, privado y social para prevenir y atender estas problemáticas.</a:t>
            </a:r>
            <a:endParaRPr/>
          </a:p>
          <a:p>
            <a:pPr indent="0" lvl="0" marL="0" marR="0" rtl="0" algn="just">
              <a:lnSpc>
                <a:spcPct val="100000"/>
              </a:lnSpc>
              <a:spcBef>
                <a:spcPts val="100"/>
              </a:spcBef>
              <a:spcAft>
                <a:spcPts val="0"/>
              </a:spcAft>
              <a:buNone/>
            </a:pPr>
            <a:r>
              <a:t/>
            </a:r>
            <a:endParaRPr b="0" i="0" sz="1400" u="none" cap="none" strike="noStrike">
              <a:solidFill>
                <a:srgbClr val="000000"/>
              </a:solidFill>
              <a:latin typeface="Montserrat"/>
              <a:ea typeface="Montserrat"/>
              <a:cs typeface="Montserrat"/>
              <a:sym typeface="Montserrat"/>
            </a:endParaRPr>
          </a:p>
          <a:p>
            <a:pPr indent="0" lvl="0" marL="0" marR="0" rtl="0" algn="just">
              <a:lnSpc>
                <a:spcPct val="100000"/>
              </a:lnSpc>
              <a:spcBef>
                <a:spcPts val="100"/>
              </a:spcBef>
              <a:spcAft>
                <a:spcPts val="0"/>
              </a:spcAft>
              <a:buNone/>
            </a:pPr>
            <a:r>
              <a:rPr b="0" i="0" lang="es-MX" sz="1400" u="none" cap="none" strike="noStrike">
                <a:solidFill>
                  <a:srgbClr val="000000"/>
                </a:solidFill>
                <a:latin typeface="Montserrat"/>
                <a:ea typeface="Montserrat"/>
                <a:cs typeface="Montserrat"/>
                <a:sym typeface="Montserrat"/>
              </a:rPr>
              <a:t>6. Impulso al </a:t>
            </a:r>
            <a:r>
              <a:rPr b="1" i="0" lang="es-MX" sz="1400" u="none" cap="none" strike="noStrike">
                <a:solidFill>
                  <a:srgbClr val="FF6B00"/>
                </a:solidFill>
                <a:latin typeface="Montserrat"/>
                <a:ea typeface="Montserrat"/>
                <a:cs typeface="Montserrat"/>
                <a:sym typeface="Montserrat"/>
              </a:rPr>
              <a:t>CCN </a:t>
            </a:r>
            <a:r>
              <a:rPr b="0" i="0" lang="es-MX" sz="1400" u="none" cap="none" strike="noStrike">
                <a:solidFill>
                  <a:srgbClr val="000000"/>
                </a:solidFill>
                <a:latin typeface="Montserrat"/>
                <a:ea typeface="Montserrat"/>
                <a:cs typeface="Montserrat"/>
                <a:sym typeface="Montserrat"/>
              </a:rPr>
              <a:t>a través de capacitaciones y reuniones de redes de colaboración a nivel nacional</a:t>
            </a:r>
            <a:endParaRPr/>
          </a:p>
          <a:p>
            <a:pPr indent="0" lvl="0" marL="0" marR="0" rtl="0" algn="just">
              <a:lnSpc>
                <a:spcPct val="100000"/>
              </a:lnSpc>
              <a:spcBef>
                <a:spcPts val="100"/>
              </a:spcBef>
              <a:spcAft>
                <a:spcPts val="0"/>
              </a:spcAft>
              <a:buNone/>
            </a:pPr>
            <a:r>
              <a:t/>
            </a:r>
            <a:endParaRPr b="0" i="0" sz="1400" u="none" cap="none" strike="noStrike">
              <a:solidFill>
                <a:srgbClr val="000000"/>
              </a:solidFill>
              <a:latin typeface="Montserrat"/>
              <a:ea typeface="Montserrat"/>
              <a:cs typeface="Montserrat"/>
              <a:sym typeface="Montserrat"/>
            </a:endParaRPr>
          </a:p>
          <a:p>
            <a:pPr indent="0" lvl="0" marL="0" marR="0" rtl="0" algn="just">
              <a:lnSpc>
                <a:spcPct val="100000"/>
              </a:lnSpc>
              <a:spcBef>
                <a:spcPts val="100"/>
              </a:spcBef>
              <a:spcAft>
                <a:spcPts val="0"/>
              </a:spcAft>
              <a:buNone/>
            </a:pPr>
            <a:r>
              <a:rPr b="0" i="0" lang="es-MX" sz="1400" u="none" cap="none" strike="noStrike">
                <a:solidFill>
                  <a:srgbClr val="000000"/>
                </a:solidFill>
                <a:latin typeface="Montserrat"/>
                <a:ea typeface="Montserrat"/>
                <a:cs typeface="Montserrat"/>
                <a:sym typeface="Montserrat"/>
              </a:rPr>
              <a:t>7. </a:t>
            </a:r>
            <a:r>
              <a:rPr b="1" i="0" lang="es-MX" sz="1400" u="none" cap="none" strike="noStrike">
                <a:solidFill>
                  <a:srgbClr val="FF6B00"/>
                </a:solidFill>
                <a:latin typeface="Montserrat"/>
                <a:ea typeface="Montserrat"/>
                <a:cs typeface="Montserrat"/>
                <a:sym typeface="Montserrat"/>
              </a:rPr>
              <a:t>Colaboración</a:t>
            </a:r>
            <a:r>
              <a:rPr b="0" i="0" lang="es-MX" sz="1400" u="none" cap="none" strike="noStrike">
                <a:solidFill>
                  <a:srgbClr val="000000"/>
                </a:solidFill>
                <a:latin typeface="Montserrat"/>
                <a:ea typeface="Montserrat"/>
                <a:cs typeface="Montserrat"/>
                <a:sym typeface="Montserrat"/>
              </a:rPr>
              <a:t> con diversas instancias públicas, privadas y sociales para impulsar la Iniciativa. </a:t>
            </a:r>
            <a:endParaRPr/>
          </a:p>
          <a:p>
            <a:pPr indent="0" lvl="0" marL="0" marR="0" rtl="0" algn="just">
              <a:lnSpc>
                <a:spcPct val="100000"/>
              </a:lnSpc>
              <a:spcBef>
                <a:spcPts val="100"/>
              </a:spcBef>
              <a:spcAft>
                <a:spcPts val="0"/>
              </a:spcAft>
              <a:buNone/>
            </a:pPr>
            <a:r>
              <a:t/>
            </a:r>
            <a:endParaRPr b="0" i="0" sz="1400" u="none" cap="none" strike="noStrike">
              <a:solidFill>
                <a:srgbClr val="000000"/>
              </a:solidFill>
              <a:latin typeface="Montserrat"/>
              <a:ea typeface="Montserrat"/>
              <a:cs typeface="Montserrat"/>
              <a:sym typeface="Montserrat"/>
            </a:endParaRPr>
          </a:p>
          <a:p>
            <a:pPr indent="0" lvl="0" marL="0" marR="0" rtl="0" algn="just">
              <a:lnSpc>
                <a:spcPct val="100000"/>
              </a:lnSpc>
              <a:spcBef>
                <a:spcPts val="100"/>
              </a:spcBef>
              <a:spcAft>
                <a:spcPts val="0"/>
              </a:spcAft>
              <a:buNone/>
            </a:pPr>
            <a:r>
              <a:rPr b="0" i="0" lang="es-MX" sz="1400" u="none" cap="none" strike="noStrike">
                <a:solidFill>
                  <a:srgbClr val="000000"/>
                </a:solidFill>
                <a:latin typeface="Montserrat"/>
                <a:ea typeface="Montserrat"/>
                <a:cs typeface="Montserrat"/>
                <a:sym typeface="Montserrat"/>
              </a:rPr>
              <a:t>8. Participación activa en el </a:t>
            </a:r>
            <a:r>
              <a:rPr b="1" i="0" lang="es-MX" sz="1400" u="none" cap="none" strike="noStrike">
                <a:solidFill>
                  <a:srgbClr val="FF6B00"/>
                </a:solidFill>
                <a:latin typeface="Montserrat"/>
                <a:ea typeface="Montserrat"/>
                <a:cs typeface="Montserrat"/>
                <a:sym typeface="Montserrat"/>
              </a:rPr>
              <a:t>Grupo de Acción Regional de las Américas GARA </a:t>
            </a:r>
            <a:r>
              <a:rPr b="0" i="0" lang="es-MX" sz="1400" u="none" cap="none" strike="noStrike">
                <a:solidFill>
                  <a:srgbClr val="000000"/>
                </a:solidFill>
                <a:latin typeface="Montserrat"/>
                <a:ea typeface="Montserrat"/>
                <a:cs typeface="Montserrat"/>
                <a:sym typeface="Montserrat"/>
              </a:rPr>
              <a:t>integrado por 15 ministerios de turismo de LATAM generando protocolos regionales y asesorando a otros países en la construcción de sus códigos de conducta.</a:t>
            </a:r>
            <a:endParaRPr b="0" i="0" sz="1400" u="none" cap="none" strike="noStrike">
              <a:solidFill>
                <a:srgbClr val="000000"/>
              </a:solidFill>
              <a:latin typeface="Montserrat"/>
              <a:ea typeface="Montserrat"/>
              <a:cs typeface="Montserrat"/>
              <a:sym typeface="Montserrat"/>
            </a:endParaRPr>
          </a:p>
          <a:p>
            <a:pPr indent="0" lvl="0" marL="0" marR="0" rtl="0" algn="just">
              <a:lnSpc>
                <a:spcPct val="100000"/>
              </a:lnSpc>
              <a:spcBef>
                <a:spcPts val="100"/>
              </a:spcBef>
              <a:spcAft>
                <a:spcPts val="0"/>
              </a:spcAft>
              <a:buNone/>
            </a:pPr>
            <a:r>
              <a:t/>
            </a:r>
            <a:endParaRPr b="0" i="0" sz="1400" u="none" cap="none" strike="noStrike">
              <a:solidFill>
                <a:srgbClr val="000000"/>
              </a:solidFill>
              <a:latin typeface="Montserrat"/>
              <a:ea typeface="Montserrat"/>
              <a:cs typeface="Montserrat"/>
              <a:sym typeface="Montserrat"/>
            </a:endParaRPr>
          </a:p>
        </p:txBody>
      </p:sp>
      <p:grpSp>
        <p:nvGrpSpPr>
          <p:cNvPr id="324" name="Google Shape;324;p71"/>
          <p:cNvGrpSpPr/>
          <p:nvPr/>
        </p:nvGrpSpPr>
        <p:grpSpPr>
          <a:xfrm>
            <a:off x="10058400" y="1277264"/>
            <a:ext cx="1868242" cy="5099514"/>
            <a:chOff x="15351372" y="1260802"/>
            <a:chExt cx="2802363" cy="7649271"/>
          </a:xfrm>
        </p:grpSpPr>
        <p:pic>
          <p:nvPicPr>
            <p:cNvPr id="325" name="Google Shape;325;p71"/>
            <p:cNvPicPr preferRelativeResize="0"/>
            <p:nvPr/>
          </p:nvPicPr>
          <p:blipFill rotWithShape="1">
            <a:blip r:embed="rId5">
              <a:alphaModFix/>
            </a:blip>
            <a:srcRect b="3894" l="22510" r="22459" t="5449"/>
            <a:stretch/>
          </p:blipFill>
          <p:spPr>
            <a:xfrm>
              <a:off x="15933751" y="5266112"/>
              <a:ext cx="1699022" cy="1573524"/>
            </a:xfrm>
            <a:prstGeom prst="rect">
              <a:avLst/>
            </a:prstGeom>
            <a:noFill/>
            <a:ln>
              <a:noFill/>
            </a:ln>
          </p:spPr>
        </p:pic>
        <p:pic>
          <p:nvPicPr>
            <p:cNvPr id="326" name="Google Shape;326;p71"/>
            <p:cNvPicPr preferRelativeResize="0"/>
            <p:nvPr/>
          </p:nvPicPr>
          <p:blipFill rotWithShape="1">
            <a:blip r:embed="rId6">
              <a:alphaModFix/>
            </a:blip>
            <a:srcRect b="37459" l="3563" r="3560" t="25000"/>
            <a:stretch/>
          </p:blipFill>
          <p:spPr>
            <a:xfrm>
              <a:off x="15412788" y="3932504"/>
              <a:ext cx="2740947" cy="829829"/>
            </a:xfrm>
            <a:prstGeom prst="rect">
              <a:avLst/>
            </a:prstGeom>
            <a:noFill/>
            <a:ln>
              <a:noFill/>
            </a:ln>
          </p:spPr>
        </p:pic>
        <p:pic>
          <p:nvPicPr>
            <p:cNvPr descr="SNDIF (@DIF_NMX) / Twitter" id="327" name="Google Shape;327;p71"/>
            <p:cNvPicPr preferRelativeResize="0"/>
            <p:nvPr/>
          </p:nvPicPr>
          <p:blipFill rotWithShape="1">
            <a:blip r:embed="rId7">
              <a:alphaModFix/>
            </a:blip>
            <a:srcRect b="0" l="0" r="0" t="0"/>
            <a:stretch/>
          </p:blipFill>
          <p:spPr>
            <a:xfrm>
              <a:off x="16002118" y="7279418"/>
              <a:ext cx="1630655" cy="1630655"/>
            </a:xfrm>
            <a:prstGeom prst="rect">
              <a:avLst/>
            </a:prstGeom>
            <a:noFill/>
            <a:ln>
              <a:noFill/>
            </a:ln>
          </p:spPr>
        </p:pic>
        <p:pic>
          <p:nvPicPr>
            <p:cNvPr id="328" name="Google Shape;328;p71"/>
            <p:cNvPicPr preferRelativeResize="0"/>
            <p:nvPr/>
          </p:nvPicPr>
          <p:blipFill rotWithShape="1">
            <a:blip r:embed="rId8">
              <a:alphaModFix/>
            </a:blip>
            <a:srcRect b="0" l="0" r="0" t="0"/>
            <a:stretch/>
          </p:blipFill>
          <p:spPr>
            <a:xfrm>
              <a:off x="15351372" y="1260802"/>
              <a:ext cx="2802363" cy="685160"/>
            </a:xfrm>
            <a:prstGeom prst="rect">
              <a:avLst/>
            </a:prstGeom>
            <a:noFill/>
            <a:ln>
              <a:noFill/>
            </a:ln>
          </p:spPr>
        </p:pic>
        <p:pic>
          <p:nvPicPr>
            <p:cNvPr id="329" name="Google Shape;329;p71"/>
            <p:cNvPicPr preferRelativeResize="0"/>
            <p:nvPr/>
          </p:nvPicPr>
          <p:blipFill rotWithShape="1">
            <a:blip r:embed="rId9">
              <a:alphaModFix/>
            </a:blip>
            <a:srcRect b="0" l="0" r="0" t="0"/>
            <a:stretch/>
          </p:blipFill>
          <p:spPr>
            <a:xfrm>
              <a:off x="15897174" y="2063876"/>
              <a:ext cx="1710759" cy="1710759"/>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3"/>
          <p:cNvSpPr txBox="1"/>
          <p:nvPr>
            <p:ph type="title"/>
          </p:nvPr>
        </p:nvSpPr>
        <p:spPr>
          <a:xfrm>
            <a:off x="817996" y="1103361"/>
            <a:ext cx="10521951" cy="1806095"/>
          </a:xfrm>
          <a:prstGeom prst="rect">
            <a:avLst/>
          </a:prstGeom>
          <a:noFill/>
          <a:ln>
            <a:noFill/>
          </a:ln>
        </p:spPr>
        <p:txBody>
          <a:bodyPr anchorCtr="0" anchor="t" bIns="45700" lIns="91425" spcFirstLastPara="1" rIns="91425" wrap="square" tIns="45700">
            <a:noAutofit/>
          </a:bodyPr>
          <a:lstStyle/>
          <a:p>
            <a:pPr indent="-265113" lvl="0" marL="265113" rtl="0" algn="l">
              <a:lnSpc>
                <a:spcPct val="90000"/>
              </a:lnSpc>
              <a:spcBef>
                <a:spcPts val="0"/>
              </a:spcBef>
              <a:spcAft>
                <a:spcPts val="0"/>
              </a:spcAft>
              <a:buClr>
                <a:srgbClr val="691C32"/>
              </a:buClr>
              <a:buSzPts val="2000"/>
              <a:buFont typeface="Montserrat"/>
              <a:buNone/>
            </a:pPr>
            <a:br>
              <a:rPr b="1" lang="es-MX" sz="3700">
                <a:solidFill>
                  <a:srgbClr val="691C32"/>
                </a:solidFill>
                <a:latin typeface="Montserrat"/>
                <a:ea typeface="Montserrat"/>
                <a:cs typeface="Montserrat"/>
                <a:sym typeface="Montserrat"/>
              </a:rPr>
            </a:br>
            <a:br>
              <a:rPr b="1" lang="es-MX" sz="3700">
                <a:solidFill>
                  <a:srgbClr val="691C32"/>
                </a:solidFill>
                <a:latin typeface="Montserrat"/>
                <a:ea typeface="Montserrat"/>
                <a:cs typeface="Montserrat"/>
                <a:sym typeface="Montserrat"/>
              </a:rPr>
            </a:br>
            <a:r>
              <a:rPr b="1" lang="es-MX" sz="3700">
                <a:solidFill>
                  <a:srgbClr val="691C32"/>
                </a:solidFill>
                <a:latin typeface="Montserrat"/>
                <a:ea typeface="Montserrat"/>
                <a:cs typeface="Montserrat"/>
                <a:sym typeface="Montserrat"/>
              </a:rPr>
              <a:t>Bienvenida a las personas Vocales Titulares y/o Suplentes del Comité de  Igualdad de Género en el Sector Turismo Federal 2024.</a:t>
            </a:r>
            <a:br>
              <a:rPr b="1" lang="es-MX" sz="3700">
                <a:solidFill>
                  <a:srgbClr val="691C32"/>
                </a:solidFill>
                <a:latin typeface="Montserrat"/>
                <a:ea typeface="Montserrat"/>
                <a:cs typeface="Montserrat"/>
                <a:sym typeface="Montserrat"/>
              </a:rPr>
            </a:br>
            <a:r>
              <a:rPr b="1" lang="es-MX" sz="3700">
                <a:solidFill>
                  <a:srgbClr val="691C32"/>
                </a:solidFill>
                <a:latin typeface="Montserrat"/>
                <a:ea typeface="Montserrat"/>
                <a:cs typeface="Montserrat"/>
                <a:sym typeface="Montserrat"/>
              </a:rPr>
              <a:t> </a:t>
            </a:r>
            <a:br>
              <a:rPr b="1" lang="es-MX" sz="3700">
                <a:solidFill>
                  <a:srgbClr val="691C32"/>
                </a:solidFill>
                <a:latin typeface="Montserrat"/>
                <a:ea typeface="Montserrat"/>
                <a:cs typeface="Montserrat"/>
                <a:sym typeface="Montserrat"/>
              </a:rPr>
            </a:br>
            <a:br>
              <a:rPr b="1" lang="es-MX" sz="3700">
                <a:solidFill>
                  <a:srgbClr val="691C32"/>
                </a:solidFill>
                <a:latin typeface="Calibri"/>
                <a:ea typeface="Calibri"/>
                <a:cs typeface="Calibri"/>
                <a:sym typeface="Calibri"/>
              </a:rPr>
            </a:br>
            <a:endParaRPr b="1" sz="3700">
              <a:solidFill>
                <a:srgbClr val="691C32"/>
              </a:solidFill>
              <a:latin typeface="Montserrat"/>
              <a:ea typeface="Montserrat"/>
              <a:cs typeface="Montserrat"/>
              <a:sym typeface="Montserrat"/>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id="334" name="Google Shape;334;p72"/>
          <p:cNvPicPr preferRelativeResize="0"/>
          <p:nvPr/>
        </p:nvPicPr>
        <p:blipFill rotWithShape="1">
          <a:blip r:embed="rId3">
            <a:alphaModFix/>
          </a:blip>
          <a:srcRect b="0" l="0" r="0" t="0"/>
          <a:stretch/>
        </p:blipFill>
        <p:spPr>
          <a:xfrm>
            <a:off x="457218" y="3550233"/>
            <a:ext cx="1309416" cy="1232391"/>
          </a:xfrm>
          <a:prstGeom prst="rect">
            <a:avLst/>
          </a:prstGeom>
          <a:noFill/>
          <a:ln>
            <a:noFill/>
          </a:ln>
        </p:spPr>
      </p:pic>
      <p:pic>
        <p:nvPicPr>
          <p:cNvPr id="335" name="Google Shape;335;p72"/>
          <p:cNvPicPr preferRelativeResize="0"/>
          <p:nvPr/>
        </p:nvPicPr>
        <p:blipFill rotWithShape="1">
          <a:blip r:embed="rId4">
            <a:alphaModFix/>
          </a:blip>
          <a:srcRect b="0" l="0" r="0" t="0"/>
          <a:stretch/>
        </p:blipFill>
        <p:spPr>
          <a:xfrm>
            <a:off x="1662984" y="1197938"/>
            <a:ext cx="2065489" cy="1032745"/>
          </a:xfrm>
          <a:prstGeom prst="rect">
            <a:avLst/>
          </a:prstGeom>
          <a:noFill/>
          <a:ln>
            <a:noFill/>
          </a:ln>
        </p:spPr>
      </p:pic>
      <p:pic>
        <p:nvPicPr>
          <p:cNvPr descr="ANGELES VERDES - Apps on Google Play" id="336" name="Google Shape;336;p72"/>
          <p:cNvPicPr preferRelativeResize="0"/>
          <p:nvPr/>
        </p:nvPicPr>
        <p:blipFill rotWithShape="1">
          <a:blip r:embed="rId5">
            <a:alphaModFix/>
          </a:blip>
          <a:srcRect b="0" l="0" r="0" t="0"/>
          <a:stretch/>
        </p:blipFill>
        <p:spPr>
          <a:xfrm>
            <a:off x="395838" y="-125772"/>
            <a:ext cx="1773482" cy="1773482"/>
          </a:xfrm>
          <a:prstGeom prst="rect">
            <a:avLst/>
          </a:prstGeom>
          <a:noFill/>
          <a:ln>
            <a:noFill/>
          </a:ln>
        </p:spPr>
      </p:pic>
      <p:sp>
        <p:nvSpPr>
          <p:cNvPr id="337" name="Google Shape;337;p72"/>
          <p:cNvSpPr/>
          <p:nvPr/>
        </p:nvSpPr>
        <p:spPr>
          <a:xfrm>
            <a:off x="4995619" y="849147"/>
            <a:ext cx="6974541" cy="5645135"/>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000000"/>
              </a:buClr>
              <a:buSzPts val="1400"/>
              <a:buFont typeface="Arial"/>
              <a:buChar char="•"/>
            </a:pPr>
            <a:r>
              <a:rPr b="0" i="0" lang="es-MX" sz="1400" u="none" cap="none" strike="noStrike">
                <a:solidFill>
                  <a:srgbClr val="000000"/>
                </a:solidFill>
                <a:latin typeface="Montserrat"/>
                <a:ea typeface="Montserrat"/>
                <a:cs typeface="Montserrat"/>
                <a:sym typeface="Montserrat"/>
              </a:rPr>
              <a:t>Se continuará con los procesos de sensibilización capacitación y asesoría técnica de la TurismoXLaNiñez </a:t>
            </a:r>
            <a:endParaRPr b="0" i="0" sz="1400" u="none" cap="none" strike="noStrike">
              <a:solidFill>
                <a:srgbClr val="000000"/>
              </a:solidFill>
              <a:latin typeface="Montserrat"/>
              <a:ea typeface="Montserrat"/>
              <a:cs typeface="Montserrat"/>
              <a:sym typeface="Montserrat"/>
            </a:endParaRPr>
          </a:p>
          <a:p>
            <a:pPr indent="-196850" lvl="0" marL="285750" marR="0" rtl="0" algn="just">
              <a:lnSpc>
                <a:spcPct val="100000"/>
              </a:lnSpc>
              <a:spcBef>
                <a:spcPts val="10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a:p>
            <a:pPr indent="-285750" lvl="0" marL="285750" marR="0" rtl="0" algn="just">
              <a:lnSpc>
                <a:spcPct val="100000"/>
              </a:lnSpc>
              <a:spcBef>
                <a:spcPts val="100"/>
              </a:spcBef>
              <a:spcAft>
                <a:spcPts val="0"/>
              </a:spcAft>
              <a:buClr>
                <a:srgbClr val="000000"/>
              </a:buClr>
              <a:buSzPts val="1400"/>
              <a:buFont typeface="Arial"/>
              <a:buChar char="•"/>
            </a:pPr>
            <a:r>
              <a:rPr b="0" i="0" lang="es-MX" sz="1400" u="none" cap="none" strike="noStrike">
                <a:solidFill>
                  <a:srgbClr val="000000"/>
                </a:solidFill>
                <a:latin typeface="Montserrat"/>
                <a:ea typeface="Montserrat"/>
                <a:cs typeface="Montserrat"/>
                <a:sym typeface="Montserrat"/>
              </a:rPr>
              <a:t>Se reconocerán a los Destinos Turísticos y establecimientos comprometidos con la protección de la niñez  en el marco de la Iniciativa TurismoXLaNiñez </a:t>
            </a:r>
            <a:endParaRPr/>
          </a:p>
          <a:p>
            <a:pPr indent="-196850" lvl="0" marL="285750" marR="0" rtl="0" algn="just">
              <a:lnSpc>
                <a:spcPct val="100000"/>
              </a:lnSpc>
              <a:spcBef>
                <a:spcPts val="10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a:p>
            <a:pPr indent="-285750" lvl="0" marL="285750" marR="0" rtl="0" algn="just">
              <a:lnSpc>
                <a:spcPct val="100000"/>
              </a:lnSpc>
              <a:spcBef>
                <a:spcPts val="100"/>
              </a:spcBef>
              <a:spcAft>
                <a:spcPts val="0"/>
              </a:spcAft>
              <a:buClr>
                <a:srgbClr val="000000"/>
              </a:buClr>
              <a:buSzPts val="1400"/>
              <a:buFont typeface="Arial"/>
              <a:buChar char="•"/>
            </a:pPr>
            <a:r>
              <a:rPr b="0" i="0" lang="es-MX" sz="1400" u="none" cap="none" strike="noStrike">
                <a:solidFill>
                  <a:srgbClr val="000000"/>
                </a:solidFill>
                <a:latin typeface="Montserrat"/>
                <a:ea typeface="Montserrat"/>
                <a:cs typeface="Montserrat"/>
                <a:sym typeface="Montserrat"/>
              </a:rPr>
              <a:t>Se realizarán acciones con la Organización Internacional del Trabajo para actualizar al marco legal internacional el CCN y la plataforma WEB de integración de evidencias.</a:t>
            </a:r>
            <a:endParaRPr/>
          </a:p>
          <a:p>
            <a:pPr indent="-196850" lvl="0" marL="285750" marR="0" rtl="0" algn="just">
              <a:lnSpc>
                <a:spcPct val="100000"/>
              </a:lnSpc>
              <a:spcBef>
                <a:spcPts val="10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a:p>
            <a:pPr indent="-285750" lvl="0" marL="285750" marR="0" rtl="0" algn="just">
              <a:lnSpc>
                <a:spcPct val="100000"/>
              </a:lnSpc>
              <a:spcBef>
                <a:spcPts val="100"/>
              </a:spcBef>
              <a:spcAft>
                <a:spcPts val="0"/>
              </a:spcAft>
              <a:buClr>
                <a:srgbClr val="000000"/>
              </a:buClr>
              <a:buSzPts val="1400"/>
              <a:buFont typeface="Arial"/>
              <a:buChar char="•"/>
            </a:pPr>
            <a:r>
              <a:rPr b="0" i="0" lang="es-MX" sz="1400" u="none" cap="none" strike="noStrike">
                <a:solidFill>
                  <a:srgbClr val="000000"/>
                </a:solidFill>
                <a:latin typeface="Montserrat"/>
                <a:ea typeface="Montserrat"/>
                <a:cs typeface="Montserrat"/>
                <a:sym typeface="Montserrat"/>
              </a:rPr>
              <a:t>Se construirá un protocolo de detección y reporte de situaciones de trata de personas, NNA con Ángeles Verdes y se impartirá capacitación sobre tráfico y trata de personas en contextos de movilidad.</a:t>
            </a:r>
            <a:endParaRPr/>
          </a:p>
          <a:p>
            <a:pPr indent="-196850" lvl="0" marL="285750" marR="0" rtl="0" algn="just">
              <a:lnSpc>
                <a:spcPct val="100000"/>
              </a:lnSpc>
              <a:spcBef>
                <a:spcPts val="10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a:p>
            <a:pPr indent="-285750" lvl="0" marL="285750" marR="0" rtl="0" algn="just">
              <a:lnSpc>
                <a:spcPct val="100000"/>
              </a:lnSpc>
              <a:spcBef>
                <a:spcPts val="100"/>
              </a:spcBef>
              <a:spcAft>
                <a:spcPts val="0"/>
              </a:spcAft>
              <a:buClr>
                <a:srgbClr val="000000"/>
              </a:buClr>
              <a:buSzPts val="1400"/>
              <a:buFont typeface="Arial"/>
              <a:buChar char="•"/>
            </a:pPr>
            <a:r>
              <a:rPr b="0" i="0" lang="es-MX" sz="1400" u="none" cap="none" strike="noStrike">
                <a:solidFill>
                  <a:srgbClr val="000000"/>
                </a:solidFill>
                <a:latin typeface="Montserrat"/>
                <a:ea typeface="Montserrat"/>
                <a:cs typeface="Montserrat"/>
                <a:sym typeface="Montserrat"/>
              </a:rPr>
              <a:t>Se diseña un protocolo homologado de hospedaje para los 15 países que integran el GARA y un instrumento para medir la eficacia de los códigos de conducta en los países de la región.  </a:t>
            </a:r>
            <a:endParaRPr/>
          </a:p>
          <a:p>
            <a:pPr indent="0" lvl="0" marL="0" marR="0" rtl="0" algn="just">
              <a:lnSpc>
                <a:spcPct val="100000"/>
              </a:lnSpc>
              <a:spcBef>
                <a:spcPts val="100"/>
              </a:spcBef>
              <a:spcAft>
                <a:spcPts val="0"/>
              </a:spcAft>
              <a:buNone/>
            </a:pPr>
            <a:r>
              <a:t/>
            </a:r>
            <a:endParaRPr b="0" i="0" sz="1400" u="none" cap="none" strike="noStrike">
              <a:solidFill>
                <a:srgbClr val="000000"/>
              </a:solidFill>
              <a:latin typeface="Montserrat"/>
              <a:ea typeface="Montserrat"/>
              <a:cs typeface="Montserrat"/>
              <a:sym typeface="Montserrat"/>
            </a:endParaRPr>
          </a:p>
          <a:p>
            <a:pPr indent="-285750" lvl="0" marL="285750" marR="0" rtl="0" algn="just">
              <a:lnSpc>
                <a:spcPct val="100000"/>
              </a:lnSpc>
              <a:spcBef>
                <a:spcPts val="100"/>
              </a:spcBef>
              <a:spcAft>
                <a:spcPts val="0"/>
              </a:spcAft>
              <a:buClr>
                <a:srgbClr val="000000"/>
              </a:buClr>
              <a:buSzPts val="1400"/>
              <a:buFont typeface="Arial"/>
              <a:buChar char="•"/>
            </a:pPr>
            <a:r>
              <a:rPr b="0" i="0" lang="es-MX" sz="1400" u="none" cap="none" strike="noStrike">
                <a:solidFill>
                  <a:srgbClr val="000000"/>
                </a:solidFill>
                <a:latin typeface="Montserrat"/>
                <a:ea typeface="Montserrat"/>
                <a:cs typeface="Montserrat"/>
                <a:sym typeface="Montserrat"/>
              </a:rPr>
              <a:t>Se impulsará una caja de herramientas para prevenir la trata de personas en las mipymes del sector hotelero con SIN TRATA.</a:t>
            </a:r>
            <a:endParaRPr/>
          </a:p>
          <a:p>
            <a:pPr indent="-196850" lvl="0" marL="285750" marR="0" rtl="0" algn="just">
              <a:lnSpc>
                <a:spcPct val="100000"/>
              </a:lnSpc>
              <a:spcBef>
                <a:spcPts val="10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a:p>
            <a:pPr indent="-285750" lvl="0" marL="285750" marR="0" rtl="0" algn="just">
              <a:lnSpc>
                <a:spcPct val="100000"/>
              </a:lnSpc>
              <a:spcBef>
                <a:spcPts val="100"/>
              </a:spcBef>
              <a:spcAft>
                <a:spcPts val="0"/>
              </a:spcAft>
              <a:buClr>
                <a:srgbClr val="000000"/>
              </a:buClr>
              <a:buSzPts val="1400"/>
              <a:buFont typeface="Arial"/>
              <a:buChar char="•"/>
            </a:pPr>
            <a:r>
              <a:rPr b="0" i="0" lang="es-MX" sz="1400" u="none" cap="none" strike="noStrike">
                <a:solidFill>
                  <a:srgbClr val="000000"/>
                </a:solidFill>
                <a:latin typeface="Montserrat"/>
                <a:ea typeface="Montserrat"/>
                <a:cs typeface="Montserrat"/>
                <a:sym typeface="Montserrat"/>
              </a:rPr>
              <a:t> Se propondrá renovar el convenio de colaboración con el Consejo Ciudadano para promover la denuncia segura desde el sector.</a:t>
            </a:r>
            <a:endParaRPr/>
          </a:p>
          <a:p>
            <a:pPr indent="-196850" lvl="0" marL="285750" marR="0" rtl="0" algn="just">
              <a:lnSpc>
                <a:spcPct val="100000"/>
              </a:lnSpc>
              <a:spcBef>
                <a:spcPts val="100"/>
              </a:spcBef>
              <a:spcAft>
                <a:spcPts val="0"/>
              </a:spcAft>
              <a:buClr>
                <a:srgbClr val="000000"/>
              </a:buClr>
              <a:buSzPts val="1400"/>
              <a:buFont typeface="Arial"/>
              <a:buNone/>
            </a:pPr>
            <a:r>
              <a:t/>
            </a:r>
            <a:endParaRPr b="0" i="0" sz="1400" u="none" cap="none" strike="noStrike">
              <a:solidFill>
                <a:srgbClr val="000000"/>
              </a:solidFill>
              <a:latin typeface="Montserrat"/>
              <a:ea typeface="Montserrat"/>
              <a:cs typeface="Montserrat"/>
              <a:sym typeface="Montserrat"/>
            </a:endParaRPr>
          </a:p>
        </p:txBody>
      </p:sp>
      <p:sp>
        <p:nvSpPr>
          <p:cNvPr id="338" name="Google Shape;338;p72"/>
          <p:cNvSpPr/>
          <p:nvPr/>
        </p:nvSpPr>
        <p:spPr>
          <a:xfrm>
            <a:off x="10390010" y="0"/>
            <a:ext cx="1723549"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s-MX" sz="5400" u="none" cap="none" strike="noStrike">
                <a:solidFill>
                  <a:srgbClr val="F7CAAC"/>
                </a:solidFill>
                <a:latin typeface="Arial"/>
                <a:ea typeface="Arial"/>
                <a:cs typeface="Arial"/>
                <a:sym typeface="Arial"/>
              </a:rPr>
              <a:t>2024</a:t>
            </a:r>
            <a:endParaRPr b="1" i="0" sz="5400" u="none" cap="none" strike="noStrike">
              <a:solidFill>
                <a:srgbClr val="F7CAAC"/>
              </a:solidFill>
              <a:latin typeface="Arial"/>
              <a:ea typeface="Arial"/>
              <a:cs typeface="Arial"/>
              <a:sym typeface="Arial"/>
            </a:endParaRPr>
          </a:p>
        </p:txBody>
      </p:sp>
      <p:pic>
        <p:nvPicPr>
          <p:cNvPr id="339" name="Google Shape;339;p72"/>
          <p:cNvPicPr preferRelativeResize="0"/>
          <p:nvPr/>
        </p:nvPicPr>
        <p:blipFill rotWithShape="1">
          <a:blip r:embed="rId6">
            <a:alphaModFix/>
          </a:blip>
          <a:srcRect b="0" l="0" r="0" t="0"/>
          <a:stretch/>
        </p:blipFill>
        <p:spPr>
          <a:xfrm>
            <a:off x="2226814" y="4314848"/>
            <a:ext cx="2135232" cy="696107"/>
          </a:xfrm>
          <a:prstGeom prst="rect">
            <a:avLst/>
          </a:prstGeom>
          <a:noFill/>
          <a:ln>
            <a:noFill/>
          </a:ln>
        </p:spPr>
      </p:pic>
      <p:pic>
        <p:nvPicPr>
          <p:cNvPr id="340" name="Google Shape;340;p72"/>
          <p:cNvPicPr preferRelativeResize="0"/>
          <p:nvPr/>
        </p:nvPicPr>
        <p:blipFill rotWithShape="1">
          <a:blip r:embed="rId7">
            <a:alphaModFix/>
          </a:blip>
          <a:srcRect b="27404" l="4149" r="3091" t="31250"/>
          <a:stretch/>
        </p:blipFill>
        <p:spPr>
          <a:xfrm>
            <a:off x="366897" y="2314905"/>
            <a:ext cx="1802423" cy="756138"/>
          </a:xfrm>
          <a:prstGeom prst="rect">
            <a:avLst/>
          </a:prstGeom>
          <a:noFill/>
          <a:ln>
            <a:noFill/>
          </a:ln>
        </p:spPr>
      </p:pic>
      <p:pic>
        <p:nvPicPr>
          <p:cNvPr id="341" name="Google Shape;341;p72"/>
          <p:cNvPicPr preferRelativeResize="0"/>
          <p:nvPr/>
        </p:nvPicPr>
        <p:blipFill rotWithShape="1">
          <a:blip r:embed="rId8">
            <a:alphaModFix/>
          </a:blip>
          <a:srcRect b="28529" l="27890" r="29123" t="28157"/>
          <a:stretch/>
        </p:blipFill>
        <p:spPr>
          <a:xfrm>
            <a:off x="2692969" y="2692974"/>
            <a:ext cx="1376315" cy="1071636"/>
          </a:xfrm>
          <a:prstGeom prst="rect">
            <a:avLst/>
          </a:prstGeom>
          <a:noFill/>
          <a:ln>
            <a:noFill/>
          </a:ln>
        </p:spPr>
      </p:pic>
      <p:pic>
        <p:nvPicPr>
          <p:cNvPr id="342" name="Google Shape;342;p72"/>
          <p:cNvPicPr preferRelativeResize="0"/>
          <p:nvPr/>
        </p:nvPicPr>
        <p:blipFill rotWithShape="1">
          <a:blip r:embed="rId9">
            <a:alphaModFix/>
          </a:blip>
          <a:srcRect b="0" l="0" r="0" t="0"/>
          <a:stretch/>
        </p:blipFill>
        <p:spPr>
          <a:xfrm>
            <a:off x="2449623" y="5408432"/>
            <a:ext cx="1085850" cy="10858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73"/>
          <p:cNvSpPr txBox="1"/>
          <p:nvPr>
            <p:ph type="title"/>
          </p:nvPr>
        </p:nvSpPr>
        <p:spPr>
          <a:xfrm>
            <a:off x="270602" y="76183"/>
            <a:ext cx="10345359" cy="1029144"/>
          </a:xfrm>
          <a:prstGeom prst="rect">
            <a:avLst/>
          </a:prstGeom>
          <a:noFill/>
          <a:ln>
            <a:noFill/>
          </a:ln>
        </p:spPr>
        <p:txBody>
          <a:bodyPr anchorCtr="0" anchor="t" bIns="45700" lIns="91425" spcFirstLastPara="1" rIns="91425" wrap="square" tIns="45700">
            <a:noAutofit/>
          </a:bodyPr>
          <a:lstStyle/>
          <a:p>
            <a:pPr indent="-455613" lvl="1" marL="455613" rtl="0" algn="l">
              <a:lnSpc>
                <a:spcPct val="100000"/>
              </a:lnSpc>
              <a:spcBef>
                <a:spcPts val="0"/>
              </a:spcBef>
              <a:spcAft>
                <a:spcPts val="150"/>
              </a:spcAft>
              <a:buSzPts val="1400"/>
              <a:buNone/>
            </a:pPr>
            <a:r>
              <a:rPr b="1" lang="es-MX" sz="2000">
                <a:solidFill>
                  <a:srgbClr val="6E152E"/>
                </a:solidFill>
                <a:latin typeface="Montserrat"/>
                <a:ea typeface="Montserrat"/>
                <a:cs typeface="Montserrat"/>
                <a:sym typeface="Montserrat"/>
              </a:rPr>
              <a:t>6. Informe de acciones relevantes para los siguientes meses.</a:t>
            </a:r>
            <a:br>
              <a:rPr b="1" lang="es-MX" sz="2000">
                <a:solidFill>
                  <a:srgbClr val="6E152E"/>
                </a:solidFill>
                <a:latin typeface="Montserrat"/>
                <a:ea typeface="Montserrat"/>
                <a:cs typeface="Montserrat"/>
                <a:sym typeface="Montserrat"/>
              </a:rPr>
            </a:br>
            <a:br>
              <a:rPr b="1" lang="es-MX" sz="2000">
                <a:solidFill>
                  <a:srgbClr val="6E152E"/>
                </a:solidFill>
                <a:latin typeface="Montserrat"/>
                <a:ea typeface="Montserrat"/>
                <a:cs typeface="Montserrat"/>
                <a:sym typeface="Montserrat"/>
              </a:rPr>
            </a:br>
            <a:endParaRPr/>
          </a:p>
        </p:txBody>
      </p:sp>
      <p:sp>
        <p:nvSpPr>
          <p:cNvPr id="349" name="Google Shape;349;p73"/>
          <p:cNvSpPr txBox="1"/>
          <p:nvPr/>
        </p:nvSpPr>
        <p:spPr>
          <a:xfrm>
            <a:off x="530878" y="2294995"/>
            <a:ext cx="10664792" cy="1877397"/>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1" i="0" lang="es-MX" sz="2000" u="none" cap="none" strike="noStrike">
                <a:solidFill>
                  <a:srgbClr val="6E152E"/>
                </a:solidFill>
                <a:latin typeface="Montserrat"/>
                <a:ea typeface="Montserrat"/>
                <a:cs typeface="Montserrat"/>
                <a:sym typeface="Montserrat"/>
              </a:rPr>
              <a:t>Acuerdo CIG/005/2024</a:t>
            </a:r>
            <a:endParaRPr b="1" i="0" sz="2000" u="none" cap="none" strike="noStrike">
              <a:solidFill>
                <a:srgbClr val="6E152E"/>
              </a:solidFill>
              <a:latin typeface="Montserrat"/>
              <a:ea typeface="Montserrat"/>
              <a:cs typeface="Montserrat"/>
              <a:sym typeface="Montserrat"/>
            </a:endParaRPr>
          </a:p>
          <a:p>
            <a:pPr indent="0" lvl="0" marL="0" marR="0" rtl="0" algn="just">
              <a:lnSpc>
                <a:spcPct val="100000"/>
              </a:lnSpc>
              <a:spcBef>
                <a:spcPts val="0"/>
              </a:spcBef>
              <a:spcAft>
                <a:spcPts val="0"/>
              </a:spcAft>
              <a:buClr>
                <a:srgbClr val="000000"/>
              </a:buClr>
              <a:buSzPts val="1600"/>
              <a:buFont typeface="Arial"/>
              <a:buNone/>
            </a:pPr>
            <a:r>
              <a:t/>
            </a:r>
            <a:endParaRPr b="0" i="0" sz="1600" u="none" cap="none" strike="noStrike">
              <a:solidFill>
                <a:srgbClr val="6E152E"/>
              </a:solidFill>
              <a:latin typeface="Montserrat"/>
              <a:ea typeface="Montserrat"/>
              <a:cs typeface="Montserrat"/>
              <a:sym typeface="Montserrat"/>
            </a:endParaRPr>
          </a:p>
          <a:p>
            <a:pPr indent="0" lvl="0" marL="0" marR="0" rtl="0" algn="just">
              <a:lnSpc>
                <a:spcPct val="100000"/>
              </a:lnSpc>
              <a:spcBef>
                <a:spcPts val="0"/>
              </a:spcBef>
              <a:spcAft>
                <a:spcPts val="0"/>
              </a:spcAft>
              <a:buClr>
                <a:srgbClr val="000000"/>
              </a:buClr>
              <a:buSzPts val="2000"/>
              <a:buFont typeface="Arial"/>
              <a:buNone/>
            </a:pPr>
            <a:r>
              <a:rPr b="0" i="0" lang="es-MX" sz="2000" u="none" cap="none" strike="noStrike">
                <a:solidFill>
                  <a:srgbClr val="6E152E"/>
                </a:solidFill>
                <a:latin typeface="Montserrat"/>
                <a:ea typeface="Montserrat"/>
                <a:cs typeface="Montserrat"/>
                <a:sym typeface="Montserrat"/>
              </a:rPr>
              <a:t>Las y los integrantes del Comité toman conocimiento de las acciones implementadas y las que faltan durante el segundo semestre de 2024 en materia de género y se comprometen a sumarse y promover la participación de sus equipos de trabajo en las actividades que se desarrollen.</a:t>
            </a:r>
            <a:endParaRPr b="0" i="0" sz="2000" u="none" cap="none" strike="noStrike">
              <a:solidFill>
                <a:srgbClr val="6E152E"/>
              </a:solidFill>
              <a:latin typeface="Montserrat"/>
              <a:ea typeface="Montserrat"/>
              <a:cs typeface="Montserrat"/>
              <a:sym typeface="Montserrat"/>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74"/>
          <p:cNvSpPr txBox="1"/>
          <p:nvPr>
            <p:ph type="title"/>
          </p:nvPr>
        </p:nvSpPr>
        <p:spPr>
          <a:xfrm>
            <a:off x="426720" y="555683"/>
            <a:ext cx="4114800" cy="1029144"/>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6E152E"/>
              </a:buClr>
              <a:buSzPts val="4000"/>
              <a:buFont typeface="Montserrat SemiBold"/>
              <a:buNone/>
            </a:pPr>
            <a:r>
              <a:rPr lang="es-MX"/>
              <a:t>Asuntos generales…</a:t>
            </a:r>
            <a:br>
              <a:rPr lang="es-MX"/>
            </a:br>
            <a:r>
              <a:rPr lang="es-MX"/>
              <a:t>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75"/>
          <p:cNvSpPr txBox="1"/>
          <p:nvPr>
            <p:ph type="title"/>
          </p:nvPr>
        </p:nvSpPr>
        <p:spPr>
          <a:xfrm>
            <a:off x="734451" y="79131"/>
            <a:ext cx="2703341" cy="63304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6E152E"/>
              </a:buClr>
              <a:buSzPts val="4000"/>
              <a:buFont typeface="Montserrat SemiBold"/>
              <a:buNone/>
            </a:pPr>
            <a:r>
              <a:rPr lang="es-MX"/>
              <a:t>Acuerdos</a:t>
            </a:r>
            <a:endParaRPr/>
          </a:p>
        </p:txBody>
      </p:sp>
      <p:sp>
        <p:nvSpPr>
          <p:cNvPr id="360" name="Google Shape;360;p75"/>
          <p:cNvSpPr/>
          <p:nvPr/>
        </p:nvSpPr>
        <p:spPr>
          <a:xfrm>
            <a:off x="1072663" y="879600"/>
            <a:ext cx="9944099" cy="495905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1" i="0" lang="es-MX" sz="1100" u="none" cap="none" strike="noStrike">
                <a:solidFill>
                  <a:srgbClr val="000000"/>
                </a:solidFill>
                <a:latin typeface="Montserrat"/>
                <a:ea typeface="Montserrat"/>
                <a:cs typeface="Montserrat"/>
                <a:sym typeface="Montserrat"/>
              </a:rPr>
              <a:t>Acuerdo CIG/001/2024: </a:t>
            </a:r>
            <a:r>
              <a:rPr b="0" i="0" lang="es-MX" sz="1100" u="none" cap="none" strike="noStrike">
                <a:solidFill>
                  <a:srgbClr val="000000"/>
                </a:solidFill>
                <a:latin typeface="Montserrat"/>
                <a:ea typeface="Montserrat"/>
                <a:cs typeface="Montserrat"/>
                <a:sym typeface="Montserrat"/>
              </a:rPr>
              <a:t>Las y los integrantes del Comité de Igualdad del  Sector Turismo, toman conocimiento de la publicación en el DOF del “Acuerdo por el que se establecen las  Disposiciones generales en materia de  recursos humanos de la Administración  Pública Federal”, y del compromiso aprobado por las instituciones de la APF, establecido en la 32ª. Sesión del Sistema Nacional para la Igualdad entre Mujeres y Hombres del INMUJERES para elaborar con el acompañamiento de la UIG un programa de trabajo para el cumplimiento de las acciones recomendadas en el Acuerdo y priorizar el establecimiento del tema en los asuntos pendientes de las actas de entrega recepción en la SECTUR.</a:t>
            </a:r>
            <a:endParaRPr b="0" i="0" sz="1100" u="none" cap="none" strike="noStrike">
              <a:solidFill>
                <a:srgbClr val="000000"/>
              </a:solidFill>
              <a:latin typeface="Montserrat"/>
              <a:ea typeface="Montserrat"/>
              <a:cs typeface="Montserrat"/>
              <a:sym typeface="Montserrat"/>
            </a:endParaRPr>
          </a:p>
          <a:p>
            <a:pPr indent="0" lvl="0" marL="0" marR="0" rtl="0" algn="just">
              <a:lnSpc>
                <a:spcPct val="100000"/>
              </a:lnSpc>
              <a:spcBef>
                <a:spcPts val="0"/>
              </a:spcBef>
              <a:spcAft>
                <a:spcPts val="0"/>
              </a:spcAft>
              <a:buNone/>
            </a:pPr>
            <a:r>
              <a:rPr b="1" i="0" lang="es-MX" sz="1100" u="none" cap="none" strike="noStrike">
                <a:solidFill>
                  <a:srgbClr val="000000"/>
                </a:solidFill>
                <a:latin typeface="Montserrat"/>
                <a:ea typeface="Montserrat"/>
                <a:cs typeface="Montserrat"/>
                <a:sym typeface="Montserrat"/>
              </a:rPr>
              <a:t>Acuerdo CIG/002/2024 </a:t>
            </a:r>
            <a:r>
              <a:rPr b="0" i="0" lang="es-MX" sz="1100" u="none" cap="none" strike="noStrike">
                <a:solidFill>
                  <a:srgbClr val="000000"/>
                </a:solidFill>
                <a:latin typeface="Montserrat"/>
                <a:ea typeface="Montserrat"/>
                <a:cs typeface="Montserrat"/>
                <a:sym typeface="Montserrat"/>
              </a:rPr>
              <a:t>Las y los integrantes del Comité de Igualdad del  Sector Turismo, toman conocimiento de la necesidad de actualizar sus Bases Operación y Organización, mismas que serán remitidas a más tardar el 14 de mayo de 2024, a todas las personas integrantes titulares y suplentes del Comité, al OIC, a la DGAJ y al SNTST a través de una liga de google drive, para solicitarles atentamente realizar comentarios, actualizaciones y aportaciones que consideren relevantes, con fecha límite al 21 de mayo de 2024. Una vez validadas, se someterán a la autorización y firma de las y los integrantes del Comité en la segunda sesión 2024.</a:t>
            </a:r>
            <a:endParaRPr b="0" i="0" sz="1100" u="none" cap="none" strike="noStrike">
              <a:solidFill>
                <a:srgbClr val="000000"/>
              </a:solidFill>
              <a:latin typeface="Montserrat"/>
              <a:ea typeface="Montserrat"/>
              <a:cs typeface="Montserrat"/>
              <a:sym typeface="Montserrat"/>
            </a:endParaRPr>
          </a:p>
          <a:p>
            <a:pPr indent="0" lvl="0" marL="0" marR="0" rtl="0" algn="just">
              <a:lnSpc>
                <a:spcPct val="115000"/>
              </a:lnSpc>
              <a:spcBef>
                <a:spcPts val="0"/>
              </a:spcBef>
              <a:spcAft>
                <a:spcPts val="0"/>
              </a:spcAft>
              <a:buNone/>
            </a:pPr>
            <a:r>
              <a:rPr b="1" i="0" lang="es-MX" sz="1100" u="none" cap="none" strike="noStrike">
                <a:solidFill>
                  <a:srgbClr val="000000"/>
                </a:solidFill>
                <a:latin typeface="Montserrat"/>
                <a:ea typeface="Montserrat"/>
                <a:cs typeface="Montserrat"/>
                <a:sym typeface="Montserrat"/>
              </a:rPr>
              <a:t>Acuerdo 003/CIG/2024: </a:t>
            </a:r>
            <a:r>
              <a:rPr b="0" i="0" lang="es-MX" sz="1100" u="none" cap="none" strike="noStrike">
                <a:solidFill>
                  <a:srgbClr val="000000"/>
                </a:solidFill>
                <a:latin typeface="Montserrat"/>
                <a:ea typeface="Montserrat"/>
                <a:cs typeface="Montserrat"/>
                <a:sym typeface="Montserrat"/>
              </a:rPr>
              <a:t>Las y los integrantes toman conocimiento de los compromisos asumidos con enfoque de género y derechos humanos en 2024, por las diferentes Unidades Responsables y reportarán sus avances en la segunda Sesión del Comité de Igualdad de Género en el sector Turismo Federal (septiembre) y en la Tercera Sesión, sus compromisos o proyectos para 2025.</a:t>
            </a:r>
            <a:endParaRPr/>
          </a:p>
          <a:p>
            <a:pPr indent="0" lvl="0" marL="0" marR="0" rtl="0" algn="just">
              <a:lnSpc>
                <a:spcPct val="115000"/>
              </a:lnSpc>
              <a:spcBef>
                <a:spcPts val="0"/>
              </a:spcBef>
              <a:spcAft>
                <a:spcPts val="0"/>
              </a:spcAft>
              <a:buNone/>
            </a:pPr>
            <a:r>
              <a:rPr b="1" i="0" lang="es-MX" sz="1100" u="none" cap="none" strike="noStrike">
                <a:solidFill>
                  <a:srgbClr val="000000"/>
                </a:solidFill>
                <a:latin typeface="Montserrat"/>
                <a:ea typeface="Montserrat"/>
                <a:cs typeface="Montserrat"/>
                <a:sym typeface="Montserrat"/>
              </a:rPr>
              <a:t>Acuerdo 004/UIG/2024: </a:t>
            </a:r>
            <a:r>
              <a:rPr b="0" i="0" lang="es-MX" sz="1100" u="none" cap="none" strike="noStrike">
                <a:solidFill>
                  <a:srgbClr val="000000"/>
                </a:solidFill>
                <a:latin typeface="Montserrat"/>
                <a:ea typeface="Montserrat"/>
                <a:cs typeface="Montserrat"/>
                <a:sym typeface="Montserrat"/>
              </a:rPr>
              <a:t>Las y los integrantes del Comité acuerdan crear el Grupo de Trabajo para el Seguimiento del cumplimiento de la Secretaría de Turismo de la Norma Mexicana NMX R025 SCFI en Igualdad laboral y No Discriminación y reportaran los resultados de mismo.</a:t>
            </a:r>
            <a:endParaRPr b="0" i="0" sz="1100" u="none" cap="none" strike="noStrike">
              <a:solidFill>
                <a:srgbClr val="000000"/>
              </a:solidFill>
              <a:latin typeface="Montserrat"/>
              <a:ea typeface="Montserrat"/>
              <a:cs typeface="Montserrat"/>
              <a:sym typeface="Montserrat"/>
            </a:endParaRPr>
          </a:p>
          <a:p>
            <a:pPr indent="0" lvl="0" marL="228600" marR="0" rtl="0" algn="just">
              <a:lnSpc>
                <a:spcPct val="100000"/>
              </a:lnSpc>
              <a:spcBef>
                <a:spcPts val="0"/>
              </a:spcBef>
              <a:spcAft>
                <a:spcPts val="0"/>
              </a:spcAft>
              <a:buNone/>
            </a:pPr>
            <a:r>
              <a:rPr b="0" i="0" lang="es-MX" sz="1100" u="none" cap="none" strike="noStrike">
                <a:solidFill>
                  <a:srgbClr val="000000"/>
                </a:solidFill>
                <a:latin typeface="Montserrat"/>
                <a:ea typeface="Montserrat"/>
                <a:cs typeface="Montserrat"/>
                <a:sym typeface="Montserrat"/>
              </a:rPr>
              <a:t> El Grupo de Trabajo estará conformado por representantes de:</a:t>
            </a:r>
            <a:endParaRPr b="0" i="0" sz="11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0"/>
              </a:spcBef>
              <a:spcAft>
                <a:spcPts val="0"/>
              </a:spcAft>
              <a:buClr>
                <a:srgbClr val="000000"/>
              </a:buClr>
              <a:buSzPts val="1100"/>
              <a:buFont typeface="Arial"/>
              <a:buChar char="•"/>
            </a:pPr>
            <a:r>
              <a:rPr b="0" i="0" lang="es-MX" sz="1100" u="none" cap="none" strike="noStrike">
                <a:solidFill>
                  <a:srgbClr val="000000"/>
                </a:solidFill>
                <a:latin typeface="Montserrat"/>
                <a:ea typeface="Montserrat"/>
                <a:cs typeface="Montserrat"/>
                <a:sym typeface="Montserrat"/>
              </a:rPr>
              <a:t>Dirección de Recursos Humanos</a:t>
            </a:r>
            <a:endParaRPr b="0" i="0" sz="11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0"/>
              </a:spcBef>
              <a:spcAft>
                <a:spcPts val="0"/>
              </a:spcAft>
              <a:buClr>
                <a:srgbClr val="000000"/>
              </a:buClr>
              <a:buSzPts val="1100"/>
              <a:buFont typeface="Arial"/>
              <a:buChar char="•"/>
            </a:pPr>
            <a:r>
              <a:rPr b="0" i="0" lang="es-MX" sz="1100" u="none" cap="none" strike="noStrike">
                <a:solidFill>
                  <a:srgbClr val="000000"/>
                </a:solidFill>
                <a:latin typeface="Montserrat"/>
                <a:ea typeface="Montserrat"/>
                <a:cs typeface="Montserrat"/>
                <a:sym typeface="Montserrat"/>
              </a:rPr>
              <a:t>Dirección de Organización</a:t>
            </a:r>
            <a:endParaRPr b="0" i="0" sz="11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0"/>
              </a:spcBef>
              <a:spcAft>
                <a:spcPts val="0"/>
              </a:spcAft>
              <a:buClr>
                <a:srgbClr val="000000"/>
              </a:buClr>
              <a:buSzPts val="1100"/>
              <a:buFont typeface="Arial"/>
              <a:buChar char="•"/>
            </a:pPr>
            <a:r>
              <a:rPr b="0" i="0" lang="es-MX" sz="1100" u="none" cap="none" strike="noStrike">
                <a:solidFill>
                  <a:srgbClr val="000000"/>
                </a:solidFill>
                <a:latin typeface="Montserrat"/>
                <a:ea typeface="Montserrat"/>
                <a:cs typeface="Montserrat"/>
                <a:sym typeface="Montserrat"/>
              </a:rPr>
              <a:t>Unidad de Igualdad de Género</a:t>
            </a:r>
            <a:endParaRPr b="0" i="0" sz="11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0"/>
              </a:spcBef>
              <a:spcAft>
                <a:spcPts val="0"/>
              </a:spcAft>
              <a:buClr>
                <a:srgbClr val="000000"/>
              </a:buClr>
              <a:buSzPts val="1100"/>
              <a:buFont typeface="Arial"/>
              <a:buChar char="•"/>
            </a:pPr>
            <a:r>
              <a:rPr b="0" i="0" lang="es-MX" sz="1100" u="none" cap="none" strike="noStrike">
                <a:solidFill>
                  <a:srgbClr val="000000"/>
                </a:solidFill>
                <a:latin typeface="Montserrat"/>
                <a:ea typeface="Montserrat"/>
                <a:cs typeface="Montserrat"/>
                <a:sym typeface="Montserrat"/>
              </a:rPr>
              <a:t>Dirección General de Comunicación Social</a:t>
            </a:r>
            <a:endParaRPr b="0" i="0" sz="11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0"/>
              </a:spcBef>
              <a:spcAft>
                <a:spcPts val="0"/>
              </a:spcAft>
              <a:buClr>
                <a:srgbClr val="000000"/>
              </a:buClr>
              <a:buSzPts val="1100"/>
              <a:buFont typeface="Arial"/>
              <a:buChar char="•"/>
            </a:pPr>
            <a:r>
              <a:rPr b="0" i="0" lang="es-MX" sz="1100" u="none" cap="none" strike="noStrike">
                <a:solidFill>
                  <a:srgbClr val="000000"/>
                </a:solidFill>
                <a:latin typeface="Montserrat"/>
                <a:ea typeface="Montserrat"/>
                <a:cs typeface="Montserrat"/>
                <a:sym typeface="Montserrat"/>
              </a:rPr>
              <a:t>Dirección General de Tecnologías de la Información y la Comunicación </a:t>
            </a:r>
            <a:endParaRPr b="0" i="0" sz="11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0"/>
              </a:spcBef>
              <a:spcAft>
                <a:spcPts val="0"/>
              </a:spcAft>
              <a:buClr>
                <a:srgbClr val="000000"/>
              </a:buClr>
              <a:buSzPts val="1100"/>
              <a:buFont typeface="Arial"/>
              <a:buChar char="•"/>
            </a:pPr>
            <a:r>
              <a:rPr b="0" i="0" lang="es-MX" sz="1100" u="none" cap="none" strike="noStrike">
                <a:solidFill>
                  <a:srgbClr val="000000"/>
                </a:solidFill>
                <a:latin typeface="Montserrat"/>
                <a:ea typeface="Montserrat"/>
                <a:cs typeface="Montserrat"/>
                <a:sym typeface="Montserrat"/>
              </a:rPr>
              <a:t>Dirección General de Asuntos Jurídicos</a:t>
            </a:r>
            <a:endParaRPr b="0" i="0" sz="1100" u="none" cap="none" strike="noStrike">
              <a:solidFill>
                <a:srgbClr val="000000"/>
              </a:solidFill>
              <a:latin typeface="Montserrat"/>
              <a:ea typeface="Montserrat"/>
              <a:cs typeface="Montserrat"/>
              <a:sym typeface="Montserrat"/>
            </a:endParaRPr>
          </a:p>
          <a:p>
            <a:pPr indent="-342900" lvl="0" marL="342900" marR="0" rtl="0" algn="just">
              <a:lnSpc>
                <a:spcPct val="100000"/>
              </a:lnSpc>
              <a:spcBef>
                <a:spcPts val="0"/>
              </a:spcBef>
              <a:spcAft>
                <a:spcPts val="0"/>
              </a:spcAft>
              <a:buClr>
                <a:srgbClr val="000000"/>
              </a:buClr>
              <a:buSzPts val="1100"/>
              <a:buFont typeface="Arial"/>
              <a:buChar char="•"/>
            </a:pPr>
            <a:r>
              <a:rPr b="1" i="0" lang="es-MX" sz="1100" u="none" cap="none" strike="noStrike">
                <a:solidFill>
                  <a:schemeClr val="dk1"/>
                </a:solidFill>
                <a:latin typeface="Montserrat"/>
                <a:ea typeface="Montserrat"/>
                <a:cs typeface="Montserrat"/>
                <a:sym typeface="Montserrat"/>
              </a:rPr>
              <a:t>Área de Especialidad en Control Intern</a:t>
            </a:r>
            <a:r>
              <a:rPr b="1" i="0" lang="es-MX" sz="1100" u="none" cap="none" strike="noStrike">
                <a:solidFill>
                  <a:srgbClr val="691C32"/>
                </a:solidFill>
                <a:latin typeface="Montserrat"/>
                <a:ea typeface="Montserrat"/>
                <a:cs typeface="Montserrat"/>
                <a:sym typeface="Montserrat"/>
              </a:rPr>
              <a:t>o</a:t>
            </a:r>
            <a:endParaRPr/>
          </a:p>
          <a:p>
            <a:pPr indent="-342900" lvl="0" marL="342900" marR="0" rtl="0" algn="just">
              <a:lnSpc>
                <a:spcPct val="100000"/>
              </a:lnSpc>
              <a:spcBef>
                <a:spcPts val="0"/>
              </a:spcBef>
              <a:spcAft>
                <a:spcPts val="0"/>
              </a:spcAft>
              <a:buClr>
                <a:srgbClr val="000000"/>
              </a:buClr>
              <a:buSzPts val="1100"/>
              <a:buFont typeface="Arial"/>
              <a:buChar char="•"/>
            </a:pPr>
            <a:r>
              <a:rPr b="0" i="0" lang="es-MX" sz="1100" u="none" cap="none" strike="noStrike">
                <a:solidFill>
                  <a:srgbClr val="000000"/>
                </a:solidFill>
                <a:latin typeface="Montserrat"/>
                <a:ea typeface="Montserrat"/>
                <a:cs typeface="Montserrat"/>
                <a:sym typeface="Montserrat"/>
              </a:rPr>
              <a:t>Y la coordinación de los trabajos estará a cargo de la Unidad de Igualdad de Género </a:t>
            </a:r>
            <a:endParaRPr b="0" i="0" sz="1100" u="none" cap="none" strike="noStrike">
              <a:solidFill>
                <a:srgbClr val="000000"/>
              </a:solidFill>
              <a:latin typeface="Montserrat"/>
              <a:ea typeface="Montserrat"/>
              <a:cs typeface="Montserrat"/>
              <a:sym typeface="Montserrat"/>
            </a:endParaRPr>
          </a:p>
          <a:p>
            <a:pPr indent="0" lvl="0" marL="0" marR="0" rtl="0" algn="just">
              <a:lnSpc>
                <a:spcPct val="100000"/>
              </a:lnSpc>
              <a:spcBef>
                <a:spcPts val="0"/>
              </a:spcBef>
              <a:spcAft>
                <a:spcPts val="0"/>
              </a:spcAft>
              <a:buNone/>
            </a:pPr>
            <a:r>
              <a:rPr b="1" i="0" lang="es-MX" sz="1100" u="none" cap="none" strike="noStrike">
                <a:solidFill>
                  <a:srgbClr val="000000"/>
                </a:solidFill>
                <a:latin typeface="Montserrat"/>
                <a:ea typeface="Montserrat"/>
                <a:cs typeface="Montserrat"/>
                <a:sym typeface="Montserrat"/>
              </a:rPr>
              <a:t>Acuerdo 005/CIG/2024: </a:t>
            </a:r>
            <a:r>
              <a:rPr b="0" i="0" lang="es-MX" sz="1100" u="none" cap="none" strike="noStrike">
                <a:solidFill>
                  <a:srgbClr val="000000"/>
                </a:solidFill>
                <a:latin typeface="Montserrat"/>
                <a:ea typeface="Montserrat"/>
                <a:cs typeface="Montserrat"/>
                <a:sym typeface="Montserrat"/>
              </a:rPr>
              <a:t>Las y los integrantes del Comité toman conocimiento de las acciones implementadas y las que faltan durante el segundo semestre de 2024 en materia de género y se comprometen a sumarse y promover la participación de sus equipos de trabajo en las actividades que se desarrollen</a:t>
            </a:r>
            <a:endParaRPr b="0" i="0" sz="1100" u="none" cap="none" strike="noStrike">
              <a:solidFill>
                <a:srgbClr val="000000"/>
              </a:solidFill>
              <a:latin typeface="Montserrat"/>
              <a:ea typeface="Montserrat"/>
              <a:cs typeface="Montserrat"/>
              <a:sym typeface="Montserrat"/>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40"/>
          <p:cNvSpPr txBox="1"/>
          <p:nvPr>
            <p:ph idx="1" type="body"/>
          </p:nvPr>
        </p:nvSpPr>
        <p:spPr>
          <a:xfrm>
            <a:off x="2892051" y="3072788"/>
            <a:ext cx="6519411" cy="90153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6E152E"/>
              </a:buClr>
              <a:buSzPts val="4000"/>
              <a:buNone/>
            </a:pPr>
            <a:r>
              <a:rPr lang="es-MX"/>
              <a:t>GRACIAS</a:t>
            </a:r>
            <a:endParaRPr/>
          </a:p>
          <a:p>
            <a:pPr indent="0" lvl="0" marL="0" rtl="0" algn="ctr">
              <a:lnSpc>
                <a:spcPct val="90000"/>
              </a:lnSpc>
              <a:spcBef>
                <a:spcPts val="1000"/>
              </a:spcBef>
              <a:spcAft>
                <a:spcPts val="0"/>
              </a:spcAft>
              <a:buClr>
                <a:srgbClr val="6E152E"/>
              </a:buClr>
              <a:buSzPts val="4000"/>
              <a:buNone/>
            </a:pPr>
            <a:r>
              <a:t/>
            </a:r>
            <a:endParaRPr/>
          </a:p>
        </p:txBody>
      </p:sp>
      <p:pic>
        <p:nvPicPr>
          <p:cNvPr id="366" name="Google Shape;366;p40"/>
          <p:cNvPicPr preferRelativeResize="0"/>
          <p:nvPr/>
        </p:nvPicPr>
        <p:blipFill rotWithShape="1">
          <a:blip r:embed="rId3">
            <a:alphaModFix/>
          </a:blip>
          <a:srcRect b="0" l="0" r="0" t="0"/>
          <a:stretch/>
        </p:blipFill>
        <p:spPr>
          <a:xfrm>
            <a:off x="399136" y="5642258"/>
            <a:ext cx="5304950" cy="85871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61"/>
          <p:cNvSpPr txBox="1"/>
          <p:nvPr>
            <p:ph type="title"/>
          </p:nvPr>
        </p:nvSpPr>
        <p:spPr>
          <a:xfrm>
            <a:off x="426719" y="154242"/>
            <a:ext cx="7390285" cy="10291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691C32"/>
              </a:buClr>
              <a:buSzPts val="2000"/>
              <a:buFont typeface="Calibri"/>
              <a:buAutoNum type="arabicPeriod"/>
            </a:pPr>
            <a:r>
              <a:rPr b="1" lang="es-MX" sz="2000">
                <a:solidFill>
                  <a:srgbClr val="691C32"/>
                </a:solidFill>
                <a:latin typeface="Montserrat"/>
                <a:ea typeface="Montserrat"/>
                <a:cs typeface="Montserrat"/>
                <a:sym typeface="Montserrat"/>
              </a:rPr>
              <a:t>Confirmación del Quorum de Asistencia.</a:t>
            </a:r>
            <a:endParaRPr/>
          </a:p>
        </p:txBody>
      </p:sp>
      <p:sp>
        <p:nvSpPr>
          <p:cNvPr id="103" name="Google Shape;103;p61"/>
          <p:cNvSpPr/>
          <p:nvPr/>
        </p:nvSpPr>
        <p:spPr>
          <a:xfrm>
            <a:off x="2509563" y="815490"/>
            <a:ext cx="9022317" cy="487569"/>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LISTA DE ASISTENCIA DEL COMITÉ EN LA  1ª SESIÓN DEL 2024</a:t>
            </a:r>
            <a:endParaRPr b="1" i="0" sz="1200" u="none" cap="none" strike="noStrike">
              <a:solidFill>
                <a:srgbClr val="691C32"/>
              </a:solidFill>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SESIÓN A DISTANCIA</a:t>
            </a:r>
            <a:endParaRPr b="1" i="0" sz="1200" u="none" cap="none" strike="noStrike">
              <a:solidFill>
                <a:srgbClr val="691C32"/>
              </a:solidFill>
              <a:latin typeface="Montserrat"/>
              <a:ea typeface="Montserrat"/>
              <a:cs typeface="Montserrat"/>
              <a:sym typeface="Montserrat"/>
            </a:endParaRPr>
          </a:p>
        </p:txBody>
      </p:sp>
      <p:graphicFrame>
        <p:nvGraphicFramePr>
          <p:cNvPr id="104" name="Google Shape;104;p61"/>
          <p:cNvGraphicFramePr/>
          <p:nvPr/>
        </p:nvGraphicFramePr>
        <p:xfrm>
          <a:off x="1759238" y="1562868"/>
          <a:ext cx="3000000" cy="3000000"/>
        </p:xfrm>
        <a:graphic>
          <a:graphicData uri="http://schemas.openxmlformats.org/drawingml/2006/table">
            <a:tbl>
              <a:tblPr>
                <a:noFill/>
                <a:tableStyleId>{11284E7A-4F51-477C-BDE0-A5676ACFBF16}</a:tableStyleId>
              </a:tblPr>
              <a:tblGrid>
                <a:gridCol w="363375"/>
                <a:gridCol w="5955475"/>
                <a:gridCol w="880175"/>
                <a:gridCol w="880175"/>
                <a:gridCol w="880175"/>
                <a:gridCol w="880175"/>
              </a:tblGrid>
              <a:tr h="369625">
                <a:tc gridSpan="2"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Nombre y Cargo</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0" i="0" lang="es-MX" sz="1200" u="none" cap="none" strike="noStrike">
                          <a:solidFill>
                            <a:schemeClr val="lt1"/>
                          </a:solidFill>
                          <a:latin typeface="Montserrat"/>
                          <a:ea typeface="Montserrat"/>
                          <a:cs typeface="Montserrat"/>
                          <a:sym typeface="Montserrat"/>
                        </a:rPr>
                        <a:t> </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rowSpan="2" hMerge="1"/>
                <a:tc grid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chemeClr val="lt1"/>
                          </a:solidFill>
                          <a:latin typeface="Montserrat"/>
                          <a:ea typeface="Montserrat"/>
                          <a:cs typeface="Montserrat"/>
                          <a:sym typeface="Montserrat"/>
                        </a:rPr>
                        <a:t>Titular</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hMerge="1"/>
                <a:tc grid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chemeClr val="lt1"/>
                          </a:solidFill>
                          <a:latin typeface="Montserrat"/>
                          <a:ea typeface="Montserrat"/>
                          <a:cs typeface="Montserrat"/>
                          <a:sym typeface="Montserrat"/>
                        </a:rPr>
                        <a:t>Suplente</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hMerge="1"/>
              </a:tr>
              <a:tr h="301075">
                <a:tc gridSpan="2" vMerge="1"/>
                <a:tc hMerge="1"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r>
              <a:tr h="267625">
                <a:tc rowSpan="3">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a:t>
                      </a:r>
                      <a:endParaRPr sz="1400" u="none" cap="none" strike="noStrike"/>
                    </a:p>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Planeación </a:t>
                      </a:r>
                      <a:endParaRPr sz="1400" u="none" cap="none" strike="noStrike"/>
                    </a:p>
                  </a:txBody>
                  <a:tcPr marT="6875" marB="0" marR="6875" marL="68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23375">
                <a:tc vMerge="1"/>
                <a:tc rowSpan="2">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Ing. Alfonso Francisco Yáñez del Toro </a:t>
                      </a:r>
                      <a:endParaRPr/>
                    </a:p>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Director de Diseño de Programas</a:t>
                      </a:r>
                      <a:endParaRPr/>
                    </a:p>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Lic. Ana Laura Romero Canseco </a:t>
                      </a:r>
                      <a:endParaRPr/>
                    </a:p>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Jefa  de Departamento de Planes y Programas</a:t>
                      </a:r>
                      <a:endParaRPr b="0" i="0" sz="1200" u="none" cap="none" strike="noStrike">
                        <a:solidFill>
                          <a:srgbClr val="691B31"/>
                        </a:solidFill>
                        <a:latin typeface="Montserrat"/>
                        <a:ea typeface="Montserrat"/>
                        <a:cs typeface="Montserrat"/>
                        <a:sym typeface="Montserrat"/>
                      </a:endParaRPr>
                    </a:p>
                  </a:txBody>
                  <a:tcPr marT="9525" marB="0" marR="9525" marL="9525"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08900">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32475">
                <a:tc rowSpan="3">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2</a:t>
                      </a:r>
                      <a:endParaRPr sz="1400" u="none" cap="none" strike="noStrike"/>
                    </a:p>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Integración de Información Sectorial</a:t>
                      </a:r>
                      <a:endParaRPr sz="1400" u="none" cap="none" strike="noStrike"/>
                    </a:p>
                  </a:txBody>
                  <a:tcPr marT="6875" marB="0" marR="6875" marL="68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44625">
                <a:tc vMerge="1"/>
                <a:tc rowSpan="2">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Mtra. Noemí García Lara</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Directora de Estadística</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Act. Sandy Valdez Velazco</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Jefa del Departamento de Análisis Económico</a:t>
                      </a:r>
                      <a:endParaRPr b="0" i="0" sz="1200" u="none" cap="none" strike="noStrike">
                        <a:solidFill>
                          <a:srgbClr val="691C32"/>
                        </a:solidFill>
                        <a:latin typeface="Montserrat"/>
                        <a:ea typeface="Montserrat"/>
                        <a:cs typeface="Montserrat"/>
                        <a:sym typeface="Montserrat"/>
                      </a:endParaRPr>
                    </a:p>
                  </a:txBody>
                  <a:tcPr marT="6875" marB="0" marR="6875" marL="68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06475">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1</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44625">
                <a:tc rowSpan="3">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3</a:t>
                      </a:r>
                      <a:endParaRPr sz="1400" u="none" cap="none" strike="noStrike"/>
                    </a:p>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3">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Sustentabilidad Turística </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Ing. Marco Antonio Espinosa Magaña</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 General de Sustentabilidad Turística</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Mtra. Ariana Sánchez Flores</a:t>
                      </a:r>
                      <a:endParaRPr b="1" i="0" sz="1200" u="none" cap="none" strike="noStrike">
                        <a:solidFill>
                          <a:srgbClr val="691C32"/>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Jefa de Departamento de Zonas de Desarrollo Turístico Sustentable</a:t>
                      </a:r>
                      <a:endParaRPr b="0" i="0" sz="1200" u="none" cap="none" strike="noStrike">
                        <a:solidFill>
                          <a:srgbClr val="691C32"/>
                        </a:solidFill>
                        <a:latin typeface="Montserrat"/>
                        <a:ea typeface="Montserrat"/>
                        <a:cs typeface="Montserrat"/>
                        <a:sym typeface="Montserrat"/>
                      </a:endParaRPr>
                    </a:p>
                  </a:txBody>
                  <a:tcPr marT="6875" marB="0" marR="6875" marL="68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15500">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i="0"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01100">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321450">
                <a:tc rowSpan="3">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4</a:t>
                      </a:r>
                      <a:endParaRPr sz="1400" u="none" cap="none" strike="noStrike"/>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3">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Seguimiento y Evaluación</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Guillermo Cervantes Cuevas</a:t>
                      </a:r>
                      <a:endParaRPr/>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 General de Seguimiento y Evaluación </a:t>
                      </a:r>
                      <a:endParaRPr/>
                    </a:p>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Estefanía Rodríguez Esquivel</a:t>
                      </a:r>
                      <a:endParaRPr/>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Jefa de Departamento de Evaluación Conyuntural</a:t>
                      </a:r>
                      <a:endParaRPr b="0" i="0" sz="1200" u="none" cap="none" strike="noStrike">
                        <a:solidFill>
                          <a:srgbClr val="691C32"/>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691C32"/>
                        </a:solidFill>
                        <a:latin typeface="Montserrat"/>
                        <a:ea typeface="Montserrat"/>
                        <a:cs typeface="Montserrat"/>
                        <a:sym typeface="Montserrat"/>
                      </a:endParaRPr>
                    </a:p>
                  </a:txBody>
                  <a:tcPr marT="6875" marB="0" marR="6875" marL="687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61825">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i="0"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61825">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6875" marB="0" marR="6875" marL="687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graphicFrame>
        <p:nvGraphicFramePr>
          <p:cNvPr id="110" name="Google Shape;110;p62"/>
          <p:cNvGraphicFramePr/>
          <p:nvPr/>
        </p:nvGraphicFramePr>
        <p:xfrm>
          <a:off x="1743984" y="1303059"/>
          <a:ext cx="3000000" cy="3000000"/>
        </p:xfrm>
        <a:graphic>
          <a:graphicData uri="http://schemas.openxmlformats.org/drawingml/2006/table">
            <a:tbl>
              <a:tblPr>
                <a:noFill/>
                <a:tableStyleId>{11284E7A-4F51-477C-BDE0-A5676ACFBF16}</a:tableStyleId>
              </a:tblPr>
              <a:tblGrid>
                <a:gridCol w="504300"/>
                <a:gridCol w="5311825"/>
                <a:gridCol w="945550"/>
                <a:gridCol w="945550"/>
                <a:gridCol w="945550"/>
                <a:gridCol w="945550"/>
              </a:tblGrid>
              <a:tr h="211900">
                <a:tc gridSpan="2"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Nombre y Cargo</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rowSpan="2" hMerge="1"/>
                <a:tc grid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chemeClr val="lt1"/>
                          </a:solidFill>
                          <a:latin typeface="Montserrat"/>
                          <a:ea typeface="Montserrat"/>
                          <a:cs typeface="Montserrat"/>
                          <a:sym typeface="Montserrat"/>
                        </a:rPr>
                        <a:t>Titular</a:t>
                      </a:r>
                      <a:endParaRPr sz="1400" u="none" cap="none" strike="noStrike"/>
                    </a:p>
                  </a:txBody>
                  <a:tcPr marT="1250" marB="0" marR="1250" marL="125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hMerge="1"/>
                <a:tc grid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chemeClr val="lt1"/>
                          </a:solidFill>
                          <a:latin typeface="Montserrat"/>
                          <a:ea typeface="Montserrat"/>
                          <a:cs typeface="Montserrat"/>
                          <a:sym typeface="Montserrat"/>
                        </a:rPr>
                        <a:t>Suplente</a:t>
                      </a:r>
                      <a:endParaRPr sz="1400" u="none" cap="none" strike="noStrike"/>
                    </a:p>
                  </a:txBody>
                  <a:tcPr marT="1250" marB="0" marR="1250" marL="1250"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hMerge="1"/>
              </a:tr>
              <a:tr h="211900">
                <a:tc gridSpan="2" vMerge="1"/>
                <a:tc hMerge="1"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r>
              <a:tr h="2119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5</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Innovación del Producto Turístico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latin typeface="Montserrat"/>
                        <a:ea typeface="Montserrat"/>
                        <a:cs typeface="Montserrat"/>
                        <a:sym typeface="Montserrat"/>
                      </a:endParaRPr>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E152E"/>
                          </a:solidFill>
                          <a:latin typeface="Montserrat"/>
                          <a:ea typeface="Montserrat"/>
                          <a:cs typeface="Montserrat"/>
                          <a:sym typeface="Montserrat"/>
                        </a:rPr>
                        <a:t>Ing. Jorge Vázquez Valdés</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3">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3">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3">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3">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Director General de Innovación del Producto Turístico</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Lic. Paulina Domínguez Aguilar</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Directora de Segmentos Especializados y Apoyo a la Comercialización</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b="1" i="0" sz="12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22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6</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Gestión </a:t>
                      </a:r>
                      <a:r>
                        <a:rPr b="1" lang="es-MX" sz="1200" u="none" cap="none" strike="noStrike">
                          <a:solidFill>
                            <a:srgbClr val="691C32"/>
                          </a:solidFill>
                          <a:latin typeface="Montserrat"/>
                          <a:ea typeface="Montserrat"/>
                          <a:cs typeface="Montserrat"/>
                          <a:sym typeface="Montserrat"/>
                        </a:rPr>
                        <a:t>Social d</a:t>
                      </a:r>
                      <a:r>
                        <a:rPr b="1" i="0" lang="es-MX" sz="1200" u="none" cap="none" strike="noStrike">
                          <a:solidFill>
                            <a:srgbClr val="691C32"/>
                          </a:solidFill>
                          <a:latin typeface="Montserrat"/>
                          <a:ea typeface="Montserrat"/>
                          <a:cs typeface="Montserrat"/>
                          <a:sym typeface="Montserrat"/>
                        </a:rPr>
                        <a:t>e Destinos</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3">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b="1" i="0" sz="12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3">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3">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3">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2200">
                <a:tc>
                  <a:txBody>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691C32"/>
                        </a:solidFill>
                        <a:latin typeface="Montserrat"/>
                        <a:ea typeface="Montserrat"/>
                        <a:cs typeface="Montserrat"/>
                        <a:sym typeface="Montserrat"/>
                      </a:endParaRPr>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Lic. María Guadalupe Angélica Montalvo Rodríguez</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52400">
                <a:tc>
                  <a:txBody>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691C32"/>
                        </a:solidFill>
                        <a:latin typeface="Montserrat"/>
                        <a:ea typeface="Montserrat"/>
                        <a:cs typeface="Montserrat"/>
                        <a:sym typeface="Montserrat"/>
                      </a:endParaRPr>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Directora de Facilitación y Calidad Regulatoria</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Lic. María Fernanda Valdez Lerma</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Jefa de Proyecto</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vMerge="1"/>
                <a:tc vMerge="1"/>
                <a:tc vMerge="1"/>
                <a:tc vMerge="1"/>
              </a:tr>
              <a:tr h="19865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7</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Desarrollo Regional y Fomento Turístico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Ing. Juan E. Florián Chavez</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7392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  de Desarrollo Regional y Fomento Turístico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José Antonio Abarca González</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Jefe de Proyecto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vMerge="1"/>
                <a:tc vMerge="1"/>
                <a:tc vMerge="1"/>
                <a:tc vMerge="1"/>
              </a:tr>
              <a:tr h="173925">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8</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Normalización y Verificación</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3625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Lic. Diana Barrera Vázquez</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21502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Directora de Sanción y Recursos de Revisión</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Deysi Magaly Flores Romualdo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b="1" i="0" sz="1200" u="none" cap="none" strike="noStrike">
                        <a:solidFill>
                          <a:srgbClr val="691C32"/>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Jefa de Departamento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vMerge="1"/>
                <a:tc vMerge="1"/>
                <a:tc vMerge="1"/>
                <a:tc vMerge="1"/>
              </a:tr>
              <a:tr h="1122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9</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Certificación Turística</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98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Ing. María Magdalena Rabanal Romero </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8752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Directora de Normatividad del Sistema de Certificación</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Lic. Diana Melgoza Meza</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122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Jefa de Departamento de Normatividad del Sistema de Certificación</a:t>
                      </a:r>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vMerge="1"/>
                <a:tc vMerge="1"/>
                <a:tc vMerge="1"/>
                <a:tc vMerge="1"/>
              </a:tr>
            </a:tbl>
          </a:graphicData>
        </a:graphic>
      </p:graphicFrame>
      <p:sp>
        <p:nvSpPr>
          <p:cNvPr id="111" name="Google Shape;111;p62"/>
          <p:cNvSpPr txBox="1"/>
          <p:nvPr>
            <p:ph type="title"/>
          </p:nvPr>
        </p:nvSpPr>
        <p:spPr>
          <a:xfrm>
            <a:off x="426719" y="154242"/>
            <a:ext cx="7390285" cy="10291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691C32"/>
              </a:buClr>
              <a:buSzPts val="2000"/>
              <a:buFont typeface="Calibri"/>
              <a:buAutoNum type="arabicPeriod"/>
            </a:pPr>
            <a:r>
              <a:rPr b="1" lang="es-MX" sz="2000">
                <a:solidFill>
                  <a:srgbClr val="691C32"/>
                </a:solidFill>
                <a:latin typeface="Montserrat"/>
                <a:ea typeface="Montserrat"/>
                <a:cs typeface="Montserrat"/>
                <a:sym typeface="Montserrat"/>
              </a:rPr>
              <a:t>Confirmación del Quorum de Asistencia.</a:t>
            </a:r>
            <a:endParaRPr/>
          </a:p>
        </p:txBody>
      </p:sp>
      <p:sp>
        <p:nvSpPr>
          <p:cNvPr id="112" name="Google Shape;112;p62"/>
          <p:cNvSpPr/>
          <p:nvPr/>
        </p:nvSpPr>
        <p:spPr>
          <a:xfrm>
            <a:off x="2509563" y="815490"/>
            <a:ext cx="9022317" cy="487569"/>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LISTA DE ASISTENCIA DEL COMITÉ EN LA  1ª SESIÓN DEL 2024</a:t>
            </a:r>
            <a:endParaRPr b="1" i="0" sz="1200" u="none" cap="none" strike="noStrike">
              <a:solidFill>
                <a:srgbClr val="691C32"/>
              </a:solidFill>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SESIÓN A DISTANCIA</a:t>
            </a:r>
            <a:endParaRPr b="1" i="0" sz="1200" u="none" cap="none" strike="noStrike">
              <a:solidFill>
                <a:srgbClr val="691C32"/>
              </a:solidFill>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graphicFrame>
        <p:nvGraphicFramePr>
          <p:cNvPr id="118" name="Google Shape;118;p63"/>
          <p:cNvGraphicFramePr/>
          <p:nvPr/>
        </p:nvGraphicFramePr>
        <p:xfrm>
          <a:off x="1800480" y="1487795"/>
          <a:ext cx="3000000" cy="3000000"/>
        </p:xfrm>
        <a:graphic>
          <a:graphicData uri="http://schemas.openxmlformats.org/drawingml/2006/table">
            <a:tbl>
              <a:tblPr>
                <a:noFill/>
                <a:tableStyleId>{11284E7A-4F51-477C-BDE0-A5676ACFBF16}</a:tableStyleId>
              </a:tblPr>
              <a:tblGrid>
                <a:gridCol w="789225"/>
                <a:gridCol w="5258775"/>
                <a:gridCol w="920850"/>
                <a:gridCol w="920850"/>
                <a:gridCol w="920850"/>
                <a:gridCol w="920850"/>
              </a:tblGrid>
              <a:tr h="49175">
                <a:tc gridSpan="2"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Nombre y Cargo</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0" i="0" lang="es-MX" sz="1200" u="none" cap="none" strike="noStrike">
                          <a:solidFill>
                            <a:schemeClr val="lt1"/>
                          </a:solidFill>
                          <a:latin typeface="Montserrat"/>
                          <a:ea typeface="Montserrat"/>
                          <a:cs typeface="Montserrat"/>
                          <a:sym typeface="Montserrat"/>
                        </a:rPr>
                        <a:t> </a:t>
                      </a:r>
                      <a:endParaRPr sz="1400" u="none" cap="none" strike="noStrike"/>
                    </a:p>
                  </a:txBody>
                  <a:tcPr marT="6875" marB="0" marR="6875" marL="6875" anchor="ctr">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rowSpan="2" hMerge="1"/>
                <a:tc grid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chemeClr val="lt1"/>
                          </a:solidFill>
                          <a:latin typeface="Montserrat"/>
                          <a:ea typeface="Montserrat"/>
                          <a:cs typeface="Montserrat"/>
                          <a:sym typeface="Montserrat"/>
                        </a:rPr>
                        <a:t>Titular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hMerge="1"/>
                <a:tc grid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chemeClr val="lt1"/>
                          </a:solidFill>
                          <a:latin typeface="Montserrat"/>
                          <a:ea typeface="Montserrat"/>
                          <a:cs typeface="Montserrat"/>
                          <a:sym typeface="Montserrat"/>
                        </a:rPr>
                        <a:t>Suplente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hMerge="1"/>
              </a:tr>
              <a:tr h="98350">
                <a:tc gridSpan="2" vMerge="1"/>
                <a:tc hMerge="1"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r>
              <a:tr h="1524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10</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Programación y Presupuesto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L.A. Norma Angélica Téllez Hernández </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Directora de Recursos Financieros</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Mtra. Nancy Pilar Rosales </a:t>
                      </a:r>
                      <a:r>
                        <a:rPr b="1" lang="es-MX" sz="1200" u="none" cap="none" strike="noStrike">
                          <a:solidFill>
                            <a:srgbClr val="691C32"/>
                          </a:solidFill>
                          <a:latin typeface="Montserrat"/>
                          <a:ea typeface="Montserrat"/>
                          <a:cs typeface="Montserrat"/>
                          <a:sym typeface="Montserrat"/>
                        </a:rPr>
                        <a:t>Gómez</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chemeClr val="dk1"/>
                      </a:solidFill>
                      <a:prstDash val="solid"/>
                      <a:round/>
                      <a:headEnd len="sm" w="sm" type="none"/>
                      <a:tailEnd len="sm" w="sm" type="none"/>
                    </a:lnB>
                  </a:tcPr>
                </a:tc>
              </a:tr>
              <a:tr h="491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Jefa de Depto de Aplicación de Normas y Seguimiento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vMerge="1"/>
                <a:tc vMerge="1"/>
                <a:tc vMerge="1"/>
                <a:tc vMerge="1"/>
              </a:tr>
              <a:tr h="254425">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11</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Tecnologías de la Información y Comunicación</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sz="1200" u="none" cap="none" strike="noStrike">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Omar Roberto Gutiérrez Zavala</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lang="es-MX" sz="1200" u="none" cap="none" strike="noStrike">
                          <a:latin typeface="Montserrat"/>
                          <a:ea typeface="Montserrat"/>
                          <a:cs typeface="Montserrat"/>
                          <a:sym typeface="Montserrat"/>
                        </a:rPr>
                        <a:t>1</a:t>
                      </a:r>
                      <a:endParaRPr sz="12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742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 de Tecnologías de la Información y Comunicación</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Lic. Ivonne Elizabeth Jiménez Molina</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tcPr>
                </a:tc>
              </a:tr>
              <a:tr h="491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Jefa de Departamento de Evaluación y Control</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chemeClr val="dk1"/>
                      </a:solidFill>
                      <a:prstDash val="solid"/>
                      <a:round/>
                      <a:headEnd len="sm" w="sm" type="none"/>
                      <a:tailEnd len="sm" w="sm" type="none"/>
                    </a:lnB>
                  </a:tcPr>
                </a:tc>
                <a:tc vMerge="1"/>
                <a:tc vMerge="1"/>
                <a:tc vMerge="1"/>
                <a:tc vMerge="1"/>
              </a:tr>
              <a:tr h="649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12</a:t>
                      </a:r>
                      <a:endParaRPr sz="1400" u="none" cap="none" strike="noStrike"/>
                    </a:p>
                  </a:txBody>
                  <a:tcPr marT="1250" marB="0" marR="1250" marL="1250" anchor="ctr">
                    <a:lnL cap="flat" cmpd="sng" w="952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Servicios al Turista Ángeles Verdes</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Mtro. José Armando García Nuño</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91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Director General de Servicios al Turista Ángeles Verdes</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Mtra. Liz Alejandra Ortega Sánchez</a:t>
                      </a:r>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tcPr>
                </a:tc>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Directora de Asistencia y Auxilio Turistico</a:t>
                      </a:r>
                      <a:endParaRPr b="0" i="0" sz="1200" u="none" cap="none" strike="noStrike">
                        <a:solidFill>
                          <a:srgbClr val="691B31"/>
                        </a:solidFill>
                        <a:latin typeface="Montserrat"/>
                        <a:ea typeface="Montserrat"/>
                        <a:cs typeface="Montserrat"/>
                        <a:sym typeface="Montserrat"/>
                      </a:endParaRPr>
                    </a:p>
                  </a:txBody>
                  <a:tcPr marT="9525" marB="0" marR="9525" marL="9525"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chemeClr val="dk1"/>
                      </a:solidFill>
                      <a:prstDash val="solid"/>
                      <a:round/>
                      <a:headEnd len="sm" w="sm" type="none"/>
                      <a:tailEnd len="sm" w="sm" type="none"/>
                    </a:lnB>
                  </a:tcPr>
                </a:tc>
                <a:tc vMerge="1"/>
                <a:tc vMerge="1"/>
                <a:tc vMerge="1"/>
                <a:tc vMerge="1"/>
              </a:tr>
              <a:tr h="52425">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13</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Profesionalización y  Competitividad Turística</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Mtra. Perla Alhelí Castañeda Calzada</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Directora de Servicios de Extensión</a:t>
                      </a:r>
                      <a:endParaRPr b="0" i="0" sz="1200" u="none" cap="none" strike="noStrike">
                        <a:solidFill>
                          <a:srgbClr val="691C32"/>
                        </a:solidFill>
                        <a:latin typeface="Montserrat"/>
                        <a:ea typeface="Montserrat"/>
                        <a:cs typeface="Montserrat"/>
                        <a:sym typeface="Montserrat"/>
                      </a:endParaRPr>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Erika Carmona Arroyo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1</a:t>
                      </a:r>
                      <a:endParaRPr b="1" i="0" sz="1200" u="none" cap="none" strike="noStrike">
                        <a:solidFill>
                          <a:srgbClr val="691C32"/>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52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Subdirector de Innovación </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vMerge="1"/>
                <a:tc vMerge="1"/>
                <a:tc vMerge="1"/>
                <a:tc vMerge="1"/>
              </a:tr>
            </a:tbl>
          </a:graphicData>
        </a:graphic>
      </p:graphicFrame>
      <p:sp>
        <p:nvSpPr>
          <p:cNvPr id="119" name="Google Shape;119;p63"/>
          <p:cNvSpPr txBox="1"/>
          <p:nvPr>
            <p:ph type="title"/>
          </p:nvPr>
        </p:nvSpPr>
        <p:spPr>
          <a:xfrm>
            <a:off x="426719" y="154242"/>
            <a:ext cx="7390285" cy="10291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691C32"/>
              </a:buClr>
              <a:buSzPts val="2000"/>
              <a:buFont typeface="Calibri"/>
              <a:buAutoNum type="arabicPeriod"/>
            </a:pPr>
            <a:r>
              <a:rPr b="1" lang="es-MX" sz="2000">
                <a:solidFill>
                  <a:srgbClr val="691C32"/>
                </a:solidFill>
                <a:latin typeface="Montserrat"/>
                <a:ea typeface="Montserrat"/>
                <a:cs typeface="Montserrat"/>
                <a:sym typeface="Montserrat"/>
              </a:rPr>
              <a:t>Confirmación del Quorum de Asistencia.</a:t>
            </a:r>
            <a:endParaRPr/>
          </a:p>
        </p:txBody>
      </p:sp>
      <p:sp>
        <p:nvSpPr>
          <p:cNvPr id="120" name="Google Shape;120;p63"/>
          <p:cNvSpPr/>
          <p:nvPr/>
        </p:nvSpPr>
        <p:spPr>
          <a:xfrm>
            <a:off x="2509563" y="815490"/>
            <a:ext cx="9022317" cy="487569"/>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LISTA DE ASISTENCIA DEL COMITÉ EN LA  1ª SESIÓN DEL 2024</a:t>
            </a:r>
            <a:endParaRPr b="1" i="0" sz="1200" u="none" cap="none" strike="noStrike">
              <a:solidFill>
                <a:srgbClr val="691C32"/>
              </a:solidFill>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SESIÓN A DISTANCIA</a:t>
            </a:r>
            <a:endParaRPr b="1" i="0" sz="1200" u="none" cap="none" strike="noStrike">
              <a:solidFill>
                <a:srgbClr val="691C32"/>
              </a:solidFill>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graphicFrame>
        <p:nvGraphicFramePr>
          <p:cNvPr id="126" name="Google Shape;126;p64"/>
          <p:cNvGraphicFramePr/>
          <p:nvPr/>
        </p:nvGraphicFramePr>
        <p:xfrm>
          <a:off x="1817646" y="1314210"/>
          <a:ext cx="3000000" cy="3000000"/>
        </p:xfrm>
        <a:graphic>
          <a:graphicData uri="http://schemas.openxmlformats.org/drawingml/2006/table">
            <a:tbl>
              <a:tblPr>
                <a:noFill/>
                <a:tableStyleId>{11284E7A-4F51-477C-BDE0-A5676ACFBF16}</a:tableStyleId>
              </a:tblPr>
              <a:tblGrid>
                <a:gridCol w="425750"/>
                <a:gridCol w="5316475"/>
                <a:gridCol w="909375"/>
                <a:gridCol w="909375"/>
                <a:gridCol w="909375"/>
                <a:gridCol w="909375"/>
              </a:tblGrid>
              <a:tr h="182825">
                <a:tc gridSpan="2"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 Nombre y Cargo</a:t>
                      </a:r>
                      <a:endParaRPr sz="1400" u="none" cap="none" strike="noStrike"/>
                    </a:p>
                  </a:txBody>
                  <a:tcPr marT="6875" marB="0" marR="6875" marL="6875" anchor="ctr">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691C32"/>
                    </a:solidFill>
                  </a:tcPr>
                </a:tc>
                <a:tc rowSpan="2" hMerge="1"/>
                <a:tc grid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Titular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hMerge="1"/>
                <a:tc grid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Suplente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hMerge="1"/>
              </a:tr>
              <a:tr h="182825">
                <a:tc gridSpan="2" vMerge="1"/>
                <a:tc hMerge="1"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solidFill>
                      <a:srgbClr val="691C32"/>
                    </a:solidFill>
                  </a:tcPr>
                </a:tc>
              </a:tr>
              <a:tr h="1774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14</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Inversión Turística</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853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Mtro. Efrén Francisco Ornelas Suárez</a:t>
                      </a:r>
                      <a:endParaRPr/>
                    </a:p>
                  </a:txBody>
                  <a:tcPr marT="9525" marB="0" marR="9525" marL="9525" anchor="b">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853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Director de Enlace y Promoción de Inversión</a:t>
                      </a:r>
                      <a:endParaRPr/>
                    </a:p>
                  </a:txBody>
                  <a:tcPr marT="9525" marB="0" marR="9525" marL="9525" anchor="b">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853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Lic. Carlos Alejandro León Gil</a:t>
                      </a:r>
                      <a:endParaRPr/>
                    </a:p>
                  </a:txBody>
                  <a:tcPr marT="9525" marB="0" marR="9525" marL="9525" anchor="b">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i="0"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853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Jefe de Departamento de la DGIT</a:t>
                      </a:r>
                      <a:endParaRPr/>
                    </a:p>
                  </a:txBody>
                  <a:tcPr marT="9525" marB="0" marR="9525" marL="9525" anchor="b">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vMerge="1"/>
                <a:tc vMerge="1"/>
                <a:tc vMerge="1"/>
                <a:tc vMerge="1"/>
              </a:tr>
              <a:tr h="1774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15</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Sindicato Nacional de Trabajadores de la Secretaría de Turismo</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0675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José Carlos Navarro Valencia</a:t>
                      </a:r>
                      <a:endParaRPr b="1" i="0" sz="1200" u="none" cap="none" strike="noStrike">
                        <a:solidFill>
                          <a:srgbClr val="691B31"/>
                        </a:solidFill>
                        <a:latin typeface="Montserrat"/>
                        <a:ea typeface="Montserrat"/>
                        <a:cs typeface="Montserrat"/>
                        <a:sym typeface="Montserrat"/>
                      </a:endParaRPr>
                    </a:p>
                  </a:txBody>
                  <a:tcPr marT="9525" marB="0" marR="9525" marL="9525" anchor="b">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1</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5408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Secretario General</a:t>
                      </a:r>
                      <a:endParaRPr/>
                    </a:p>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Alma Angelica Bautista Cadena</a:t>
                      </a:r>
                      <a:endParaRPr/>
                    </a:p>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Secretaria de Previsión Social</a:t>
                      </a:r>
                      <a:endParaRPr/>
                    </a:p>
                  </a:txBody>
                  <a:tcPr marT="9525" marB="0" marR="9525" marL="9525" anchor="b">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1</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212975">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16</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4">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Comunicación Social</a:t>
                      </a:r>
                      <a:endParaRPr sz="1400" u="none" cap="none" strike="noStrike"/>
                    </a:p>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Ireri Griselda Ortega Villavicencio</a:t>
                      </a:r>
                      <a:endParaRPr b="1" i="0" sz="1200" u="none" cap="none" strike="noStrike">
                        <a:solidFill>
                          <a:srgbClr val="691B31"/>
                        </a:solidFill>
                        <a:latin typeface="Montserrat"/>
                        <a:ea typeface="Montserrat"/>
                        <a:cs typeface="Montserrat"/>
                        <a:sym typeface="Montserrat"/>
                      </a:endParaRPr>
                    </a:p>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Coordinadora de Seguimiento y Enlace</a:t>
                      </a:r>
                      <a:endParaRPr/>
                    </a:p>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Gabriela Gómez Moreno</a:t>
                      </a:r>
                      <a:endParaRPr/>
                    </a:p>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Subdirectora d Información y Mercadotecnia</a:t>
                      </a:r>
                      <a:endParaRPr b="0" i="0" sz="1200" u="none" cap="none" strike="noStrike">
                        <a:solidFill>
                          <a:srgbClr val="691B31"/>
                        </a:solidFill>
                        <a:latin typeface="Montserrat"/>
                        <a:ea typeface="Montserrat"/>
                        <a:cs typeface="Montserrat"/>
                        <a:sym typeface="Montserrat"/>
                      </a:endParaRPr>
                    </a:p>
                  </a:txBody>
                  <a:tcPr marT="1250" marB="0" marR="1250" marL="1250">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778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1</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187425">
                <a:tc rowSpan="2">
                  <a:txBody>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691C32"/>
                        </a:solidFill>
                        <a:latin typeface="Montserrat"/>
                        <a:ea typeface="Montserrat"/>
                        <a:cs typeface="Montserrat"/>
                        <a:sym typeface="Montserrat"/>
                      </a:endParaRPr>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vMerge="1"/>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r>
              <a:tr h="251600">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774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sng" cap="none" strike="noStrike">
                          <a:solidFill>
                            <a:srgbClr val="691C32"/>
                          </a:solidFill>
                          <a:latin typeface="Montserrat"/>
                          <a:ea typeface="Montserrat"/>
                          <a:cs typeface="Montserrat"/>
                          <a:sym typeface="Montserrat"/>
                        </a:rPr>
                        <a:t>17</a:t>
                      </a:r>
                      <a:endParaRPr sz="1400" u="sng"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Asuntos Jurídicos</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778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Ignacio Rafael Martínez Soreque</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77400">
                <a:tc>
                  <a:txBody>
                    <a:bodyPr/>
                    <a:lstStyle/>
                    <a:p>
                      <a:pPr indent="0" lvl="0" marL="0" marR="0" rtl="0" algn="ctr">
                        <a:lnSpc>
                          <a:spcPct val="100000"/>
                        </a:lnSpc>
                        <a:spcBef>
                          <a:spcPts val="0"/>
                        </a:spcBef>
                        <a:spcAft>
                          <a:spcPts val="0"/>
                        </a:spcAft>
                        <a:buClr>
                          <a:srgbClr val="000000"/>
                        </a:buClr>
                        <a:buSzPts val="1100"/>
                        <a:buFont typeface="Arial"/>
                        <a:buNone/>
                      </a:pPr>
                      <a:r>
                        <a:t/>
                      </a:r>
                      <a:endParaRPr b="0" i="0" sz="1100" u="none" cap="none" strike="noStrike">
                        <a:solidFill>
                          <a:srgbClr val="691C32"/>
                        </a:solidFill>
                        <a:latin typeface="Montserrat"/>
                        <a:ea typeface="Montserrat"/>
                        <a:cs typeface="Montserrat"/>
                        <a:sym typeface="Montserrat"/>
                      </a:endParaRPr>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 General de Asuntos Jurídicos</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77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Alberto Israel Martínez Sánchez</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774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 de lo Consultivo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vMerge="1"/>
                <a:tc vMerge="1"/>
                <a:tc vMerge="1"/>
                <a:tc vMerge="1"/>
              </a:tr>
              <a:tr h="262950">
                <a:tc rowSpan="3">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18</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rowSpan="3">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Oficinas del C. Secretario</a:t>
                      </a:r>
                      <a:endParaRPr/>
                    </a:p>
                    <a:p>
                      <a:pPr indent="0" lvl="0" marL="0" marR="0" rtl="0" algn="l">
                        <a:lnSpc>
                          <a:spcPct val="100000"/>
                        </a:lnSpc>
                        <a:spcBef>
                          <a:spcPts val="0"/>
                        </a:spcBef>
                        <a:spcAft>
                          <a:spcPts val="0"/>
                        </a:spcAft>
                        <a:buClr>
                          <a:srgbClr val="000000"/>
                        </a:buClr>
                        <a:buSzPts val="1200"/>
                        <a:buFont typeface="Arial"/>
                        <a:buNone/>
                      </a:pPr>
                      <a:r>
                        <a:rPr b="1" lang="es-MX" sz="1200" u="none" cap="none" strike="noStrike">
                          <a:solidFill>
                            <a:srgbClr val="691B31"/>
                          </a:solidFill>
                          <a:latin typeface="Montserrat"/>
                          <a:ea typeface="Montserrat"/>
                          <a:cs typeface="Montserrat"/>
                          <a:sym typeface="Montserrat"/>
                        </a:rPr>
                        <a:t>Mtra. Jessica Islem Lugo Sandoval </a:t>
                      </a:r>
                      <a:endParaRPr/>
                    </a:p>
                    <a:p>
                      <a:pPr indent="0" lvl="0" marL="0" marR="0" rtl="0" algn="l">
                        <a:lnSpc>
                          <a:spcPct val="100000"/>
                        </a:lnSpc>
                        <a:spcBef>
                          <a:spcPts val="0"/>
                        </a:spcBef>
                        <a:spcAft>
                          <a:spcPts val="0"/>
                        </a:spcAft>
                        <a:buClr>
                          <a:srgbClr val="000000"/>
                        </a:buClr>
                        <a:buSzPts val="1200"/>
                        <a:buFont typeface="Arial"/>
                        <a:buNone/>
                      </a:pPr>
                      <a:r>
                        <a:rPr lang="es-MX" sz="1200" u="none" cap="none" strike="noStrike">
                          <a:solidFill>
                            <a:srgbClr val="691B31"/>
                          </a:solidFill>
                          <a:latin typeface="Montserrat"/>
                          <a:ea typeface="Montserrat"/>
                          <a:cs typeface="Montserrat"/>
                          <a:sym typeface="Montserrat"/>
                        </a:rPr>
                        <a:t>Oficinas del C. Secretario</a:t>
                      </a:r>
                      <a:endParaRPr/>
                    </a:p>
                    <a:p>
                      <a:pPr indent="0" lvl="0" marL="0" marR="0" rtl="0" algn="l">
                        <a:lnSpc>
                          <a:spcPct val="100000"/>
                        </a:lnSpc>
                        <a:spcBef>
                          <a:spcPts val="0"/>
                        </a:spcBef>
                        <a:spcAft>
                          <a:spcPts val="0"/>
                        </a:spcAft>
                        <a:buClr>
                          <a:srgbClr val="000000"/>
                        </a:buClr>
                        <a:buSzPts val="1200"/>
                        <a:buFont typeface="Arial"/>
                        <a:buNone/>
                      </a:pPr>
                      <a:r>
                        <a:rPr b="1" lang="es-MX" sz="1200" u="none" cap="none" strike="noStrike">
                          <a:solidFill>
                            <a:srgbClr val="691B31"/>
                          </a:solidFill>
                          <a:latin typeface="Montserrat"/>
                          <a:ea typeface="Montserrat"/>
                          <a:cs typeface="Montserrat"/>
                          <a:sym typeface="Montserrat"/>
                        </a:rPr>
                        <a:t>Mtra. Daniela Portilla Ostos</a:t>
                      </a:r>
                      <a:endParaRPr/>
                    </a:p>
                    <a:p>
                      <a:pPr indent="0" lvl="0" marL="0" marR="0" rtl="0" algn="l">
                        <a:lnSpc>
                          <a:spcPct val="100000"/>
                        </a:lnSpc>
                        <a:spcBef>
                          <a:spcPts val="0"/>
                        </a:spcBef>
                        <a:spcAft>
                          <a:spcPts val="0"/>
                        </a:spcAft>
                        <a:buClr>
                          <a:srgbClr val="000000"/>
                        </a:buClr>
                        <a:buSzPts val="1200"/>
                        <a:buFont typeface="Arial"/>
                        <a:buNone/>
                      </a:pPr>
                      <a:r>
                        <a:rPr lang="es-MX" sz="1200" u="none" cap="none" strike="noStrike">
                          <a:solidFill>
                            <a:srgbClr val="691B31"/>
                          </a:solidFill>
                          <a:latin typeface="Montserrat"/>
                          <a:ea typeface="Montserrat"/>
                          <a:cs typeface="Montserrat"/>
                          <a:sym typeface="Montserrat"/>
                        </a:rPr>
                        <a:t>Coordinadora de Destinos del Norte</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70175">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270575">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127" name="Google Shape;127;p64"/>
          <p:cNvSpPr txBox="1"/>
          <p:nvPr>
            <p:ph type="title"/>
          </p:nvPr>
        </p:nvSpPr>
        <p:spPr>
          <a:xfrm>
            <a:off x="426719" y="154242"/>
            <a:ext cx="7390285" cy="10291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691C32"/>
              </a:buClr>
              <a:buSzPts val="2000"/>
              <a:buFont typeface="Calibri"/>
              <a:buAutoNum type="arabicPeriod"/>
            </a:pPr>
            <a:r>
              <a:rPr b="1" lang="es-MX" sz="2000">
                <a:solidFill>
                  <a:srgbClr val="691C32"/>
                </a:solidFill>
                <a:latin typeface="Montserrat"/>
                <a:ea typeface="Montserrat"/>
                <a:cs typeface="Montserrat"/>
                <a:sym typeface="Montserrat"/>
              </a:rPr>
              <a:t>Confirmación del Quorum de Asistencia.</a:t>
            </a:r>
            <a:endParaRPr/>
          </a:p>
        </p:txBody>
      </p:sp>
      <p:sp>
        <p:nvSpPr>
          <p:cNvPr id="128" name="Google Shape;128;p64"/>
          <p:cNvSpPr/>
          <p:nvPr/>
        </p:nvSpPr>
        <p:spPr>
          <a:xfrm>
            <a:off x="2509563" y="815490"/>
            <a:ext cx="9022317" cy="487569"/>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LISTA DE ASISTENCIA DEL COMITÉ EN LA  1ª SESIÓN DEL 2024</a:t>
            </a:r>
            <a:endParaRPr b="1" i="0" sz="1200" u="none" cap="none" strike="noStrike">
              <a:solidFill>
                <a:srgbClr val="691C32"/>
              </a:solidFill>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SESIÓN A DISTANCIA</a:t>
            </a:r>
            <a:endParaRPr b="1" i="0" sz="1200" u="none" cap="none" strike="noStrike">
              <a:solidFill>
                <a:srgbClr val="691C32"/>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graphicFrame>
        <p:nvGraphicFramePr>
          <p:cNvPr id="134" name="Google Shape;134;p65"/>
          <p:cNvGraphicFramePr/>
          <p:nvPr/>
        </p:nvGraphicFramePr>
        <p:xfrm>
          <a:off x="1588170" y="1174284"/>
          <a:ext cx="3000000" cy="3000000"/>
        </p:xfrm>
        <a:graphic>
          <a:graphicData uri="http://schemas.openxmlformats.org/drawingml/2006/table">
            <a:tbl>
              <a:tblPr>
                <a:noFill/>
                <a:tableStyleId>{11284E7A-4F51-477C-BDE0-A5676ACFBF16}</a:tableStyleId>
              </a:tblPr>
              <a:tblGrid>
                <a:gridCol w="407625"/>
                <a:gridCol w="5090150"/>
                <a:gridCol w="870650"/>
                <a:gridCol w="870650"/>
                <a:gridCol w="870650"/>
                <a:gridCol w="870650"/>
              </a:tblGrid>
              <a:tr h="185000">
                <a:tc gridSpan="2"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 Nombre y Cargo</a:t>
                      </a:r>
                      <a:endParaRPr sz="1400" u="none" cap="none" strike="noStrike"/>
                    </a:p>
                  </a:txBody>
                  <a:tcPr marT="6875" marB="0" marR="6875" marL="6875" anchor="ctr">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691C32"/>
                    </a:solidFill>
                  </a:tcPr>
                </a:tc>
                <a:tc rowSpan="2" hMerge="1"/>
                <a:tc grid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Titular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hMerge="1"/>
                <a:tc grid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Suplente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hMerge="1"/>
              </a:tr>
              <a:tr h="185000">
                <a:tc gridSpan="2" vMerge="1"/>
                <a:tc hMerge="1"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chemeClr val="dk1"/>
                      </a:solidFill>
                      <a:prstDash val="solid"/>
                      <a:round/>
                      <a:headEnd len="sm" w="sm" type="none"/>
                      <a:tailEnd len="sm" w="sm" type="none"/>
                    </a:lnB>
                    <a:solidFill>
                      <a:srgbClr val="691C32"/>
                    </a:solidFill>
                  </a:tcPr>
                </a:tc>
              </a:tr>
              <a:tr h="1795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19</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lang="es-MX" sz="1200" u="none" cap="none" strike="noStrike">
                          <a:solidFill>
                            <a:srgbClr val="691C32"/>
                          </a:solidFill>
                          <a:latin typeface="Montserrat"/>
                          <a:ea typeface="Montserrat"/>
                          <a:cs typeface="Montserrat"/>
                          <a:sym typeface="Montserrat"/>
                        </a:rPr>
                        <a:t>Titular del Área de Especialidad en Control </a:t>
                      </a:r>
                      <a:r>
                        <a:rPr b="1" i="0" lang="es-MX" sz="1200" u="none" cap="none" strike="noStrike">
                          <a:solidFill>
                            <a:srgbClr val="691C32"/>
                          </a:solidFill>
                          <a:latin typeface="Montserrat"/>
                          <a:ea typeface="Montserrat"/>
                          <a:cs typeface="Montserrat"/>
                          <a:sym typeface="Montserrat"/>
                        </a:rPr>
                        <a:t>Interno en el ramo de Turi</a:t>
                      </a:r>
                      <a:r>
                        <a:rPr b="1" lang="es-MX" sz="1200">
                          <a:solidFill>
                            <a:srgbClr val="691C32"/>
                          </a:solidFill>
                          <a:latin typeface="Montserrat"/>
                          <a:ea typeface="Montserrat"/>
                          <a:cs typeface="Montserrat"/>
                          <a:sym typeface="Montserrat"/>
                        </a:rPr>
                        <a:t>smo</a:t>
                      </a:r>
                      <a:endParaRPr sz="1400" u="none" cap="none" strike="noStrike"/>
                    </a:p>
                  </a:txBody>
                  <a:tcPr marT="1250" marB="0" marR="1250" marL="1250">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b">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875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Dr. David Leopoldo Guido Aguilar</a:t>
                      </a:r>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1</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875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Lic. Ricardo Hernández Cabrera</a:t>
                      </a:r>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875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Jefe de Departamento de Auditoría de Operaciones Sustantivas</a:t>
                      </a:r>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1</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795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20</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Política Turística</a:t>
                      </a:r>
                      <a:endParaRPr sz="1400" u="none" cap="none" strike="noStrike"/>
                    </a:p>
                  </a:txBody>
                  <a:tcPr marT="1250" marB="0" marR="1250" marL="1250">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1 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3578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Leonel Isidro Medina Valenzuela</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Coordinador de Agenda</a:t>
                      </a:r>
                      <a:endParaRPr sz="1400" u="none" cap="none" strike="noStrike"/>
                    </a:p>
                  </a:txBody>
                  <a:tcPr marT="1250" marB="0" marR="1250" marL="1250">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3578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Sofía Prochorian </a:t>
                      </a:r>
                      <a:r>
                        <a:rPr b="1" lang="es-MX" sz="1200" u="none" cap="none" strike="noStrike">
                          <a:solidFill>
                            <a:srgbClr val="691C32"/>
                          </a:solidFill>
                          <a:latin typeface="Montserrat"/>
                          <a:ea typeface="Montserrat"/>
                          <a:cs typeface="Montserrat"/>
                          <a:sym typeface="Montserrat"/>
                        </a:rPr>
                        <a:t>Rodríguez</a:t>
                      </a:r>
                      <a:r>
                        <a:rPr b="1" i="0" lang="es-MX" sz="1200" u="none" cap="none" strike="noStrike">
                          <a:solidFill>
                            <a:srgbClr val="691C32"/>
                          </a:solidFill>
                          <a:latin typeface="Montserrat"/>
                          <a:ea typeface="Montserrat"/>
                          <a:cs typeface="Montserrat"/>
                          <a:sym typeface="Montserrat"/>
                        </a:rPr>
                        <a:t>                                                                     </a:t>
                      </a:r>
                      <a:r>
                        <a:rPr b="0" i="0" lang="es-MX" sz="1200" u="none" cap="none" strike="noStrike">
                          <a:solidFill>
                            <a:srgbClr val="691C32"/>
                          </a:solidFill>
                          <a:latin typeface="Montserrat"/>
                          <a:ea typeface="Montserrat"/>
                          <a:cs typeface="Montserrat"/>
                          <a:sym typeface="Montserrat"/>
                        </a:rPr>
                        <a:t> Jefa de Departamento</a:t>
                      </a:r>
                      <a:endParaRPr b="1" i="0" sz="1200" u="none" cap="none" strike="noStrike">
                        <a:solidFill>
                          <a:srgbClr val="691C32"/>
                        </a:solidFill>
                        <a:latin typeface="Montserrat"/>
                        <a:ea typeface="Montserrat"/>
                        <a:cs typeface="Montserrat"/>
                        <a:sym typeface="Montserrat"/>
                      </a:endParaRPr>
                    </a:p>
                  </a:txBody>
                  <a:tcPr marT="1250" marB="0" marR="1250" marL="1250">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1</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795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21</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Promoción y Asuntos Internacionales</a:t>
                      </a:r>
                      <a:endParaRPr sz="1400" u="none" cap="none" strike="noStrike"/>
                    </a:p>
                  </a:txBody>
                  <a:tcPr marT="1250" marB="0" marR="1250" marL="1250">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795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Rafael Alberto Higuera Sahagún</a:t>
                      </a:r>
                      <a:endParaRPr sz="1400" u="none" cap="none" strike="noStrike"/>
                    </a:p>
                  </a:txBody>
                  <a:tcPr marT="1250" marB="0" marR="1250" marL="1250">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1</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79500">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 de Inteligencia de Mercados</a:t>
                      </a:r>
                      <a:endParaRPr sz="1400" u="none" cap="none" strike="noStrike"/>
                    </a:p>
                  </a:txBody>
                  <a:tcPr marT="1250" marB="0" marR="1250" marL="1250">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875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Nohemí Valdez Arroyo</a:t>
                      </a:r>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1</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875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Gerente de Ferias</a:t>
                      </a:r>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vMerge="1"/>
                <a:tc vMerge="1"/>
                <a:tc vMerge="1"/>
                <a:tc vMerge="1"/>
              </a:tr>
              <a:tr h="1795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22</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Fondo Nacional de Fomento al Turismo FONATUR</a:t>
                      </a:r>
                      <a:endParaRPr sz="1400" u="none" cap="none" strike="noStrike"/>
                    </a:p>
                  </a:txBody>
                  <a:tcPr marT="1250" marB="0" marR="1250" marL="1250">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i="0" sz="14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i="0" sz="14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i="0" sz="14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i="0" sz="14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674675">
                <a:tc>
                  <a:txBody>
                    <a:bodyPr/>
                    <a:lstStyle/>
                    <a:p>
                      <a:pPr indent="0" lvl="0" marL="0" marR="0" rtl="0" algn="ctr">
                        <a:lnSpc>
                          <a:spcPct val="100000"/>
                        </a:lnSpc>
                        <a:spcBef>
                          <a:spcPts val="0"/>
                        </a:spcBef>
                        <a:spcAft>
                          <a:spcPts val="0"/>
                        </a:spcAft>
                        <a:buClr>
                          <a:srgbClr val="000000"/>
                        </a:buClr>
                        <a:buSzPts val="1100"/>
                        <a:buFont typeface="Arial"/>
                        <a:buNone/>
                      </a:pPr>
                      <a:r>
                        <a:rPr b="0"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Mtra. Vania Elizabeth de Alba González</a:t>
                      </a:r>
                      <a:endParaRPr sz="1200" u="none" cap="none" strike="noStrike"/>
                    </a:p>
                    <a:p>
                      <a:pPr indent="0" lvl="0" marL="0" marR="0" rtl="0" algn="l">
                        <a:lnSpc>
                          <a:spcPct val="100000"/>
                        </a:lnSpc>
                        <a:spcBef>
                          <a:spcPts val="0"/>
                        </a:spcBef>
                        <a:spcAft>
                          <a:spcPts val="0"/>
                        </a:spcAft>
                        <a:buClr>
                          <a:srgbClr val="691C32"/>
                        </a:buClr>
                        <a:buSzPts val="1200"/>
                        <a:buFont typeface="Montserrat"/>
                        <a:buNone/>
                      </a:pPr>
                      <a:r>
                        <a:rPr b="0" i="0" lang="es-MX" sz="1200" u="none" cap="none" strike="noStrike">
                          <a:solidFill>
                            <a:srgbClr val="691C32"/>
                          </a:solidFill>
                          <a:latin typeface="Montserrat"/>
                          <a:ea typeface="Montserrat"/>
                          <a:cs typeface="Montserrat"/>
                          <a:sym typeface="Montserrat"/>
                        </a:rPr>
                        <a:t>Subdirectora de Capital Humano FONATUR</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1" lang="es-MX" sz="1200" u="none" cap="none" strike="noStrike">
                          <a:solidFill>
                            <a:srgbClr val="691B31"/>
                          </a:solidFill>
                          <a:latin typeface="Montserrat"/>
                          <a:ea typeface="Montserrat"/>
                          <a:cs typeface="Montserrat"/>
                          <a:sym typeface="Montserrat"/>
                        </a:rPr>
                        <a:t>Mtra. María Teresa Salgado  Acevedo</a:t>
                      </a:r>
                      <a:endParaRPr/>
                    </a:p>
                    <a:p>
                      <a:pPr indent="0" lvl="0" marL="0" marR="0" rtl="0" algn="l">
                        <a:lnSpc>
                          <a:spcPct val="100000"/>
                        </a:lnSpc>
                        <a:spcBef>
                          <a:spcPts val="0"/>
                        </a:spcBef>
                        <a:spcAft>
                          <a:spcPts val="0"/>
                        </a:spcAft>
                        <a:buClr>
                          <a:srgbClr val="000000"/>
                        </a:buClr>
                        <a:buSzPts val="1200"/>
                        <a:buFont typeface="Arial"/>
                        <a:buNone/>
                      </a:pPr>
                      <a:r>
                        <a:rPr lang="es-MX" sz="1200" u="none" cap="none" strike="noStrike">
                          <a:solidFill>
                            <a:srgbClr val="691B31"/>
                          </a:solidFill>
                          <a:latin typeface="Montserrat"/>
                          <a:ea typeface="Montserrat"/>
                          <a:cs typeface="Montserrat"/>
                          <a:sym typeface="Montserrat"/>
                        </a:rPr>
                        <a:t>Subgerente de Desarrollo Personal y Género</a:t>
                      </a:r>
                      <a:endParaRPr/>
                    </a:p>
                    <a:p>
                      <a:pPr indent="0" lvl="0" marL="0" marR="0" rtl="0" algn="l">
                        <a:lnSpc>
                          <a:spcPct val="100000"/>
                        </a:lnSpc>
                        <a:spcBef>
                          <a:spcPts val="0"/>
                        </a:spcBef>
                        <a:spcAft>
                          <a:spcPts val="0"/>
                        </a:spcAft>
                        <a:buClr>
                          <a:srgbClr val="000000"/>
                        </a:buClr>
                        <a:buSzPts val="1200"/>
                        <a:buFont typeface="Arial"/>
                        <a:buNone/>
                      </a:pPr>
                      <a:r>
                        <a:t/>
                      </a:r>
                      <a:endParaRPr sz="1200" u="none" cap="none" strike="noStrike">
                        <a:solidFill>
                          <a:srgbClr val="691B31"/>
                        </a:solidFill>
                        <a:latin typeface="Montserrat"/>
                        <a:ea typeface="Montserrat"/>
                        <a:cs typeface="Montserrat"/>
                        <a:sym typeface="Montserrat"/>
                      </a:endParaRPr>
                    </a:p>
                  </a:txBody>
                  <a:tcPr marT="1250" marB="0" marR="1250" marL="1250">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1</a:t>
                      </a:r>
                      <a:endParaRPr b="1" i="0" sz="14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1</a:t>
                      </a:r>
                      <a:endParaRPr b="1" i="0" sz="14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C32"/>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025">
                <a:tc>
                  <a:txBody>
                    <a:bodyPr/>
                    <a:lstStyle/>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23</a:t>
                      </a:r>
                      <a:endParaRPr sz="1400" u="none" cap="none" strike="noStrike"/>
                    </a:p>
                  </a:txBody>
                  <a:tcPr marT="1275" marB="0" marR="1275" marL="1275"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Fondo Nacional de Fomento al Turismo Tren Maya </a:t>
                      </a:r>
                      <a:endParaRPr sz="1400" u="none" cap="none" strike="noStrike"/>
                    </a:p>
                  </a:txBody>
                  <a:tcPr marT="1275" marB="0" marR="1275" marL="1275">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025">
                <a:tc>
                  <a:txBody>
                    <a:bodyPr/>
                    <a:lstStyle/>
                    <a:p>
                      <a:pPr indent="0" lvl="0" marL="0" marR="0" rtl="0" algn="l">
                        <a:lnSpc>
                          <a:spcPct val="107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 </a:t>
                      </a:r>
                      <a:endParaRPr sz="1400" u="none" cap="none" strike="noStrike"/>
                    </a:p>
                  </a:txBody>
                  <a:tcPr marT="1275" marB="0" marR="1275" marL="1275"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María Fernanda Treviño Crespo</a:t>
                      </a:r>
                      <a:endParaRPr/>
                    </a:p>
                    <a:p>
                      <a:pPr indent="0" lvl="0" marL="0" marR="0" rtl="0" algn="l">
                        <a:lnSpc>
                          <a:spcPct val="100000"/>
                        </a:lnSpc>
                        <a:spcBef>
                          <a:spcPts val="0"/>
                        </a:spcBef>
                        <a:spcAft>
                          <a:spcPts val="0"/>
                        </a:spcAft>
                        <a:buClr>
                          <a:srgbClr val="691B31"/>
                        </a:buClr>
                        <a:buSzPts val="1200"/>
                        <a:buFont typeface="Arial"/>
                        <a:buNone/>
                      </a:pPr>
                      <a:r>
                        <a:rPr b="0" i="0" lang="es-MX" sz="1200" u="none" cap="none" strike="noStrike">
                          <a:solidFill>
                            <a:srgbClr val="691B31"/>
                          </a:solidFill>
                          <a:latin typeface="Montserrat"/>
                          <a:ea typeface="Montserrat"/>
                          <a:cs typeface="Montserrat"/>
                          <a:sym typeface="Montserrat"/>
                        </a:rPr>
                        <a:t>Subgerente en FONATUR Tren Maya </a:t>
                      </a:r>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2">
                  <a:txBody>
                    <a:bodyPr/>
                    <a:lstStyle/>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1</a:t>
                      </a:r>
                      <a:endParaRPr b="1" sz="1400" u="none" cap="none" strike="noStrike">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t/>
                      </a:r>
                      <a:endParaRPr b="1" sz="1400" u="none" cap="none" strike="noStrike">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rowSpan="2">
                  <a:txBody>
                    <a:bodyPr/>
                    <a:lstStyle/>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 </a:t>
                      </a:r>
                      <a:endParaRPr b="1" sz="1400" u="none" cap="none" strike="noStrike">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192025">
                <a:tc>
                  <a:txBody>
                    <a:bodyPr/>
                    <a:lstStyle/>
                    <a:p>
                      <a:pPr indent="0" lvl="0" marL="0" marR="0" rtl="0" algn="l">
                        <a:lnSpc>
                          <a:spcPct val="107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 </a:t>
                      </a:r>
                      <a:endParaRPr sz="1400" u="none" cap="none" strike="noStrike"/>
                    </a:p>
                  </a:txBody>
                  <a:tcPr marT="1275" marB="0" marR="1275" marL="1275"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1" i="0" lang="es-MX" sz="1200" u="none" cap="none" strike="noStrike">
                          <a:solidFill>
                            <a:srgbClr val="691B31"/>
                          </a:solidFill>
                          <a:latin typeface="Montserrat"/>
                          <a:ea typeface="Montserrat"/>
                          <a:cs typeface="Montserrat"/>
                          <a:sym typeface="Montserrat"/>
                        </a:rPr>
                        <a:t>Claudia Jazmín Atayde Guerrero</a:t>
                      </a:r>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r>
              <a:tr h="192025">
                <a:tc>
                  <a:txBody>
                    <a:bodyPr/>
                    <a:lstStyle/>
                    <a:p>
                      <a:pPr indent="0" lvl="0" marL="0" marR="0" rtl="0" algn="l">
                        <a:lnSpc>
                          <a:spcPct val="107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 </a:t>
                      </a:r>
                      <a:endParaRPr sz="1400" u="none" cap="none" strike="noStrike"/>
                    </a:p>
                  </a:txBody>
                  <a:tcPr marT="1275" marB="0" marR="1275" marL="1275" anchor="ctr">
                    <a:lnL cap="flat" cmpd="sng" w="12700">
                      <a:solidFill>
                        <a:srgbClr val="000000"/>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None/>
                      </a:pPr>
                      <a:r>
                        <a:rPr b="0" i="0" lang="es-MX" sz="1200" u="none" cap="none" strike="noStrike">
                          <a:solidFill>
                            <a:srgbClr val="691B31"/>
                          </a:solidFill>
                          <a:latin typeface="Montserrat"/>
                          <a:ea typeface="Montserrat"/>
                          <a:cs typeface="Montserrat"/>
                          <a:sym typeface="Montserrat"/>
                        </a:rPr>
                        <a:t>Analista Especializado</a:t>
                      </a:r>
                      <a:endParaRPr/>
                    </a:p>
                  </a:txBody>
                  <a:tcPr marT="9525" marB="0" marR="9525" marL="9525" anchor="b">
                    <a:lnL cap="flat" cmpd="sng" w="9525">
                      <a:solidFill>
                        <a:srgbClr val="000000">
                          <a:alpha val="0"/>
                        </a:srgbClr>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marR="0" rtl="0" algn="ctr">
                        <a:lnSpc>
                          <a:spcPct val="107000"/>
                        </a:lnSpc>
                        <a:spcBef>
                          <a:spcPts val="0"/>
                        </a:spcBef>
                        <a:spcAft>
                          <a:spcPts val="0"/>
                        </a:spcAft>
                        <a:buClr>
                          <a:srgbClr val="000000"/>
                        </a:buClr>
                        <a:buSzPts val="1200"/>
                        <a:buFont typeface="Arial"/>
                        <a:buNone/>
                      </a:pPr>
                      <a:r>
                        <a:t/>
                      </a:r>
                      <a:endParaRPr b="1" i="0" sz="1400" u="none" cap="none" strike="noStrike">
                        <a:solidFill>
                          <a:srgbClr val="691C32"/>
                        </a:solidFill>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7000"/>
                        </a:lnSpc>
                        <a:spcBef>
                          <a:spcPts val="0"/>
                        </a:spcBef>
                        <a:spcAft>
                          <a:spcPts val="0"/>
                        </a:spcAft>
                        <a:buClr>
                          <a:srgbClr val="000000"/>
                        </a:buClr>
                        <a:buSzPts val="1200"/>
                        <a:buFont typeface="Arial"/>
                        <a:buNone/>
                      </a:pPr>
                      <a:r>
                        <a:t/>
                      </a:r>
                      <a:endParaRPr b="1" i="0" sz="1400" u="none" cap="none" strike="noStrike">
                        <a:solidFill>
                          <a:srgbClr val="691C32"/>
                        </a:solidFill>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7000"/>
                        </a:lnSpc>
                        <a:spcBef>
                          <a:spcPts val="0"/>
                        </a:spcBef>
                        <a:spcAft>
                          <a:spcPts val="0"/>
                        </a:spcAft>
                        <a:buClr>
                          <a:srgbClr val="000000"/>
                        </a:buClr>
                        <a:buSzPts val="1200"/>
                        <a:buFont typeface="Arial"/>
                        <a:buNone/>
                      </a:pPr>
                      <a:r>
                        <a:rPr b="1" i="0" lang="es-MX" sz="1400" u="none" cap="none" strike="noStrike">
                          <a:solidFill>
                            <a:srgbClr val="691C32"/>
                          </a:solidFill>
                          <a:latin typeface="Montserrat"/>
                          <a:ea typeface="Montserrat"/>
                          <a:cs typeface="Montserrat"/>
                          <a:sym typeface="Montserrat"/>
                        </a:rPr>
                        <a:t>1</a:t>
                      </a:r>
                      <a:endParaRPr b="1" i="0" sz="1400" u="none" cap="none" strike="noStrike">
                        <a:solidFill>
                          <a:srgbClr val="691C32"/>
                        </a:solidFill>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7000"/>
                        </a:lnSpc>
                        <a:spcBef>
                          <a:spcPts val="0"/>
                        </a:spcBef>
                        <a:spcAft>
                          <a:spcPts val="0"/>
                        </a:spcAft>
                        <a:buClr>
                          <a:srgbClr val="000000"/>
                        </a:buClr>
                        <a:buSzPts val="1200"/>
                        <a:buFont typeface="Arial"/>
                        <a:buNone/>
                      </a:pPr>
                      <a:r>
                        <a:t/>
                      </a:r>
                      <a:endParaRPr b="1" i="0" sz="1400" u="none" cap="none" strike="noStrike">
                        <a:solidFill>
                          <a:srgbClr val="691C32"/>
                        </a:solidFill>
                        <a:latin typeface="Montserrat"/>
                        <a:ea typeface="Montserrat"/>
                        <a:cs typeface="Montserrat"/>
                        <a:sym typeface="Montserrat"/>
                      </a:endParaRPr>
                    </a:p>
                  </a:txBody>
                  <a:tcPr marT="1275" marB="0" marR="1275" marL="1275"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bl>
          </a:graphicData>
        </a:graphic>
      </p:graphicFrame>
      <p:sp>
        <p:nvSpPr>
          <p:cNvPr id="135" name="Google Shape;135;p65"/>
          <p:cNvSpPr txBox="1"/>
          <p:nvPr>
            <p:ph type="title"/>
          </p:nvPr>
        </p:nvSpPr>
        <p:spPr>
          <a:xfrm>
            <a:off x="426719" y="154242"/>
            <a:ext cx="7390285" cy="10291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691C32"/>
              </a:buClr>
              <a:buSzPts val="2000"/>
              <a:buFont typeface="Calibri"/>
              <a:buAutoNum type="arabicPeriod"/>
            </a:pPr>
            <a:r>
              <a:rPr b="1" lang="es-MX" sz="2000">
                <a:solidFill>
                  <a:srgbClr val="691C32"/>
                </a:solidFill>
                <a:latin typeface="Montserrat"/>
                <a:ea typeface="Montserrat"/>
                <a:cs typeface="Montserrat"/>
                <a:sym typeface="Montserrat"/>
              </a:rPr>
              <a:t>Confirmación del Quorum de Asistencia.</a:t>
            </a:r>
            <a:endParaRPr/>
          </a:p>
        </p:txBody>
      </p:sp>
      <p:sp>
        <p:nvSpPr>
          <p:cNvPr id="136" name="Google Shape;136;p65"/>
          <p:cNvSpPr/>
          <p:nvPr/>
        </p:nvSpPr>
        <p:spPr>
          <a:xfrm>
            <a:off x="2509563" y="815490"/>
            <a:ext cx="9022317" cy="487569"/>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LISTA DE ASISTENCIA DEL COMITÉ EN LA  1ª SESIÓN DEL 2024</a:t>
            </a:r>
            <a:endParaRPr b="1" i="0" sz="1200" u="none" cap="none" strike="noStrike">
              <a:solidFill>
                <a:srgbClr val="691C32"/>
              </a:solidFill>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SESIÓN A DISTANCIA</a:t>
            </a:r>
            <a:endParaRPr b="1" i="0" sz="1200" u="none" cap="none" strike="noStrike">
              <a:solidFill>
                <a:srgbClr val="691C32"/>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graphicFrame>
        <p:nvGraphicFramePr>
          <p:cNvPr id="142" name="Google Shape;142;p66"/>
          <p:cNvGraphicFramePr/>
          <p:nvPr/>
        </p:nvGraphicFramePr>
        <p:xfrm>
          <a:off x="1764680" y="1303059"/>
          <a:ext cx="3000000" cy="3000000"/>
        </p:xfrm>
        <a:graphic>
          <a:graphicData uri="http://schemas.openxmlformats.org/drawingml/2006/table">
            <a:tbl>
              <a:tblPr>
                <a:noFill/>
                <a:tableStyleId>{11284E7A-4F51-477C-BDE0-A5676ACFBF16}</a:tableStyleId>
              </a:tblPr>
              <a:tblGrid>
                <a:gridCol w="438675"/>
                <a:gridCol w="5439125"/>
                <a:gridCol w="972350"/>
                <a:gridCol w="972350"/>
                <a:gridCol w="972350"/>
                <a:gridCol w="972350"/>
              </a:tblGrid>
              <a:tr h="178675">
                <a:tc gridSpan="2"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 Nombre y Cargo</a:t>
                      </a:r>
                      <a:endParaRPr sz="1400" u="none" cap="none" strike="noStrike"/>
                    </a:p>
                  </a:txBody>
                  <a:tcPr marT="6875" marB="0" marR="6875" marL="6875" anchor="ctr">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rgbClr val="691C32"/>
                    </a:solidFill>
                  </a:tcPr>
                </a:tc>
                <a:tc rowSpan="2" hMerge="1"/>
                <a:tc grid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chemeClr val="lt1"/>
                          </a:solidFill>
                          <a:latin typeface="Montserrat"/>
                          <a:ea typeface="Montserrat"/>
                          <a:cs typeface="Montserrat"/>
                          <a:sym typeface="Montserrat"/>
                        </a:rPr>
                        <a:t>Titular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hMerge="1"/>
                <a:tc grid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chemeClr val="lt1"/>
                          </a:solidFill>
                          <a:latin typeface="Montserrat"/>
                          <a:ea typeface="Montserrat"/>
                          <a:cs typeface="Montserrat"/>
                          <a:sym typeface="Montserrat"/>
                        </a:rPr>
                        <a:t>Suplente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hMerge="1"/>
              </a:tr>
              <a:tr h="178675">
                <a:tc gridSpan="2" vMerge="1"/>
                <a:tc hMerge="1" v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Mujer</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Hombre</a:t>
                      </a:r>
                      <a:endParaRPr sz="1400" u="none" cap="none" strike="noStrike"/>
                    </a:p>
                  </a:txBody>
                  <a:tcPr marT="6875" marB="0" marR="6875" marL="6875"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r>
              <a:tr h="203300">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24</a:t>
                      </a:r>
                      <a:endParaRPr b="1" i="0" sz="1100" u="none" cap="none" strike="noStrike">
                        <a:solidFill>
                          <a:srgbClr val="691C32"/>
                        </a:solidFill>
                        <a:latin typeface="Montserrat"/>
                        <a:ea typeface="Montserrat"/>
                        <a:cs typeface="Montserrat"/>
                        <a:sym typeface="Montserrat"/>
                      </a:endParaRPr>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Dirección General de Administración</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endParaRPr>
                    </a:p>
                  </a:txBody>
                  <a:tcPr marT="1250" marB="0" marR="1250" marL="1250" anchor="b">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endParaRPr>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endParaRPr>
                    </a:p>
                  </a:txBody>
                  <a:tcPr marT="1250" marB="0" marR="1250" marL="1250"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endParaRPr>
                    </a:p>
                  </a:txBody>
                  <a:tcPr marT="1250" marB="0" marR="1250" marL="1250" anchor="b">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r h="232000">
                <a:tc row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rowSpan="3">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B31"/>
                          </a:solidFill>
                          <a:latin typeface="Montserrat"/>
                          <a:ea typeface="Montserrat"/>
                          <a:cs typeface="Montserrat"/>
                          <a:sym typeface="Montserrat"/>
                        </a:rPr>
                        <a:t>David Tagano Juárez</a:t>
                      </a:r>
                      <a:br>
                        <a:rPr lang="es-MX" sz="1200" u="none" cap="none" strike="noStrike">
                          <a:solidFill>
                            <a:srgbClr val="691B31"/>
                          </a:solidFill>
                          <a:latin typeface="Montserrat"/>
                          <a:ea typeface="Montserrat"/>
                          <a:cs typeface="Montserrat"/>
                          <a:sym typeface="Montserrat"/>
                        </a:rPr>
                      </a:br>
                      <a:r>
                        <a:rPr b="0" i="0" lang="es-MX" sz="1200" u="none" cap="none" strike="noStrike">
                          <a:solidFill>
                            <a:srgbClr val="691B31"/>
                          </a:solidFill>
                          <a:latin typeface="Montserrat"/>
                          <a:ea typeface="Montserrat"/>
                          <a:cs typeface="Montserrat"/>
                          <a:sym typeface="Montserrat"/>
                        </a:rPr>
                        <a:t>Dirección de Recursos Humanos</a:t>
                      </a:r>
                      <a:endParaRPr/>
                    </a:p>
                    <a:p>
                      <a:pPr indent="0" lvl="0" marL="0" marR="0" rtl="0" algn="l">
                        <a:lnSpc>
                          <a:spcPct val="100000"/>
                        </a:lnSpc>
                        <a:spcBef>
                          <a:spcPts val="0"/>
                        </a:spcBef>
                        <a:spcAft>
                          <a:spcPts val="0"/>
                        </a:spcAft>
                        <a:buClr>
                          <a:srgbClr val="000000"/>
                        </a:buClr>
                        <a:buSzPts val="1200"/>
                        <a:buFont typeface="Arial"/>
                        <a:buNone/>
                      </a:pPr>
                      <a:r>
                        <a:rPr b="1" lang="es-MX" sz="1200" u="none" cap="none" strike="noStrike">
                          <a:solidFill>
                            <a:srgbClr val="691B31"/>
                          </a:solidFill>
                          <a:latin typeface="Montserrat"/>
                          <a:ea typeface="Montserrat"/>
                          <a:cs typeface="Montserrat"/>
                          <a:sym typeface="Montserrat"/>
                        </a:rPr>
                        <a:t>Laura Rubí Romero Garcés</a:t>
                      </a:r>
                      <a:endParaRPr/>
                    </a:p>
                    <a:p>
                      <a:pPr indent="0" lvl="0" marL="0" marR="0" rtl="0" algn="l">
                        <a:lnSpc>
                          <a:spcPct val="100000"/>
                        </a:lnSpc>
                        <a:spcBef>
                          <a:spcPts val="0"/>
                        </a:spcBef>
                        <a:spcAft>
                          <a:spcPts val="0"/>
                        </a:spcAft>
                        <a:buClr>
                          <a:srgbClr val="000000"/>
                        </a:buClr>
                        <a:buSzPts val="1200"/>
                        <a:buFont typeface="Arial"/>
                        <a:buNone/>
                      </a:pPr>
                      <a:r>
                        <a:rPr b="0" lang="es-MX" sz="1200" u="none" cap="none" strike="noStrike">
                          <a:solidFill>
                            <a:srgbClr val="691B31"/>
                          </a:solidFill>
                          <a:latin typeface="Montserrat"/>
                          <a:ea typeface="Montserrat"/>
                          <a:cs typeface="Montserrat"/>
                          <a:sym typeface="Montserrat"/>
                        </a:rPr>
                        <a:t>Dirección de Asuntos Bilaterales</a:t>
                      </a:r>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691B31"/>
                        </a:solidFill>
                        <a:latin typeface="Montserrat"/>
                        <a:ea typeface="Montserrat"/>
                        <a:cs typeface="Montserrat"/>
                        <a:sym typeface="Montserrat"/>
                      </a:endParaRPr>
                    </a:p>
                  </a:txBody>
                  <a:tcPr marT="1250" marB="0" marR="1250" marL="1250">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r>
              <a:tr h="234175">
                <a:tc vMerge="1"/>
                <a:tc vMerge="1"/>
                <a:tc rowSpan="2">
                  <a:txBody>
                    <a:bodyPr/>
                    <a:lstStyle/>
                    <a:p>
                      <a:pPr indent="0" lvl="0" marL="0" marR="0" rtl="0" algn="l">
                        <a:lnSpc>
                          <a:spcPct val="100000"/>
                        </a:lnSpc>
                        <a:spcBef>
                          <a:spcPts val="0"/>
                        </a:spcBef>
                        <a:spcAft>
                          <a:spcPts val="0"/>
                        </a:spcAft>
                        <a:buNone/>
                      </a:pPr>
                      <a:r>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None/>
                      </a:pPr>
                      <a:r>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None/>
                      </a:pPr>
                      <a:r>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167275">
                <a:tc>
                  <a:txBody>
                    <a:bodyPr/>
                    <a:lstStyle/>
                    <a:p>
                      <a:pPr indent="0" lvl="0" marL="0" marR="0" rtl="0" algn="ctr">
                        <a:lnSpc>
                          <a:spcPct val="100000"/>
                        </a:lnSpc>
                        <a:spcBef>
                          <a:spcPts val="0"/>
                        </a:spcBef>
                        <a:spcAft>
                          <a:spcPts val="0"/>
                        </a:spcAft>
                        <a:buClr>
                          <a:srgbClr val="000000"/>
                        </a:buClr>
                        <a:buSzPts val="1100"/>
                        <a:buFont typeface="Arial"/>
                        <a:buNone/>
                      </a:pPr>
                      <a:r>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vMerge="1"/>
                <a:tc vMerge="1"/>
                <a:tc vMerge="1"/>
                <a:tc vMerge="1"/>
                <a:tc vMerge="1"/>
              </a:tr>
              <a:tr h="181375">
                <a:tc>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25</a:t>
                      </a:r>
                      <a:endParaRPr b="1" i="0" sz="1100" u="none" cap="none" strike="noStrike">
                        <a:solidFill>
                          <a:srgbClr val="691C32"/>
                        </a:solidFill>
                        <a:latin typeface="Montserrat"/>
                        <a:ea typeface="Montserrat"/>
                        <a:cs typeface="Montserrat"/>
                        <a:sym typeface="Montserrat"/>
                      </a:endParaRPr>
                    </a:p>
                  </a:txBody>
                  <a:tcPr marT="1250" marB="0" marR="1250" marL="12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Unidad de Igualdad de Género </a:t>
                      </a:r>
                      <a:endParaRPr sz="1400" u="none" cap="none" strike="noStrike"/>
                    </a:p>
                  </a:txBody>
                  <a:tcPr marT="9525" marB="0" marR="9525" marL="9525" anchor="b">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734300">
                <a:tc rowSpan="2">
                  <a:txBody>
                    <a:bodyPr/>
                    <a:lstStyle/>
                    <a:p>
                      <a:pPr indent="0" lvl="0" marL="0" marR="0" rtl="0" algn="ctr">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 </a:t>
                      </a:r>
                      <a:endParaRPr sz="1400" u="none" cap="none" strike="noStrike"/>
                    </a:p>
                  </a:txBody>
                  <a:tcPr marT="1250" marB="0" marR="1250" marL="1250"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Claudia García Zaragoza</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Secretaria Ejecutiva </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Directora de Promoción y Transversalización de la Perspectiva de Género</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Facundo Rogelio González Fuentes</a:t>
                      </a:r>
                      <a:endParaRPr sz="1400" u="none" cap="none" strike="noStrike"/>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Secretario Ejecutivo Suplente</a:t>
                      </a:r>
                      <a:endParaRPr b="0" i="0" sz="1200" u="none" cap="none" strike="noStrike">
                        <a:solidFill>
                          <a:srgbClr val="691C32"/>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Jefe de Departamento de Cultura Institucional y Perspectiva de Género</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r>
              <a:tr h="730000">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570200">
                <a:tc rowSpan="2">
                  <a:txBody>
                    <a:bodyPr/>
                    <a:lstStyle/>
                    <a:p>
                      <a:pPr indent="0" lvl="0" marL="0" marR="0" rtl="0" algn="ctr">
                        <a:lnSpc>
                          <a:spcPct val="100000"/>
                        </a:lnSpc>
                        <a:spcBef>
                          <a:spcPts val="0"/>
                        </a:spcBef>
                        <a:spcAft>
                          <a:spcPts val="0"/>
                        </a:spcAft>
                        <a:buClr>
                          <a:srgbClr val="000000"/>
                        </a:buClr>
                        <a:buSzPts val="1100"/>
                        <a:buFont typeface="Arial"/>
                        <a:buNone/>
                      </a:pPr>
                      <a:r>
                        <a:rPr b="1" i="0" lang="es-MX" sz="1100" u="none" cap="none" strike="noStrike">
                          <a:solidFill>
                            <a:srgbClr val="691C32"/>
                          </a:solidFill>
                          <a:latin typeface="Montserrat"/>
                          <a:ea typeface="Montserrat"/>
                          <a:cs typeface="Montserrat"/>
                          <a:sym typeface="Montserrat"/>
                        </a:rPr>
                        <a:t>26</a:t>
                      </a:r>
                      <a:endParaRPr b="1" i="0" sz="1100" u="none" cap="none" strike="noStrike">
                        <a:solidFill>
                          <a:srgbClr val="691C32"/>
                        </a:solidFill>
                        <a:latin typeface="Montserrat"/>
                        <a:ea typeface="Montserrat"/>
                        <a:cs typeface="Montserrat"/>
                        <a:sym typeface="Montserrat"/>
                      </a:endParaRPr>
                    </a:p>
                  </a:txBody>
                  <a:tcPr marT="1250" marB="0" marR="1250" marL="1250" anchor="ctr">
                    <a:lnL cap="flat" cmpd="sng" w="12700">
                      <a:solidFill>
                        <a:srgbClr val="000000"/>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rowSpan="2">
                  <a:txBody>
                    <a:bodyPr/>
                    <a:lstStyle/>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Adolfo Riebeling Montiel</a:t>
                      </a:r>
                      <a:r>
                        <a:rPr b="1" i="0" lang="es-MX" sz="1200" u="none" cap="none" strike="noStrike">
                          <a:solidFill>
                            <a:srgbClr val="691C32"/>
                          </a:solidFill>
                          <a:latin typeface="Montserrat"/>
                          <a:ea typeface="Montserrat"/>
                          <a:cs typeface="Montserrat"/>
                          <a:sym typeface="Montserrat"/>
                        </a:rPr>
                        <a:t> </a:t>
                      </a:r>
                      <a:endParaRPr/>
                    </a:p>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Presidente del Comité</a:t>
                      </a:r>
                      <a:endParaRPr b="0" i="0" sz="1200" u="none" cap="none" strike="noStrike">
                        <a:solidFill>
                          <a:srgbClr val="691C32"/>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Titular de la Unidad de Administración y Finanzas</a:t>
                      </a:r>
                      <a:endParaRPr b="1" i="0" sz="1200" u="none" cap="none" strike="noStrike">
                        <a:solidFill>
                          <a:srgbClr val="691C32"/>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Lic. Jaime Macías Oviedo</a:t>
                      </a:r>
                      <a:endParaRPr/>
                    </a:p>
                    <a:p>
                      <a:pPr indent="0" lvl="0" marL="0" marR="0" rtl="0" algn="l">
                        <a:lnSpc>
                          <a:spcPct val="100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Presidente Suplente del Comité</a:t>
                      </a:r>
                      <a:endParaRPr/>
                    </a:p>
                    <a:p>
                      <a:pPr indent="0" lvl="0" marL="0" marR="0" rtl="0" algn="l">
                        <a:lnSpc>
                          <a:spcPct val="100000"/>
                        </a:lnSpc>
                        <a:spcBef>
                          <a:spcPts val="0"/>
                        </a:spcBef>
                        <a:spcAft>
                          <a:spcPts val="0"/>
                        </a:spcAft>
                        <a:buClr>
                          <a:srgbClr val="000000"/>
                        </a:buClr>
                        <a:buSzPts val="1200"/>
                        <a:buFont typeface="Arial"/>
                        <a:buNone/>
                      </a:pPr>
                      <a:r>
                        <a:rPr b="0" i="0" lang="es-MX" sz="1200" u="none" cap="none" strike="noStrike">
                          <a:solidFill>
                            <a:srgbClr val="691C32"/>
                          </a:solidFill>
                          <a:latin typeface="Montserrat"/>
                          <a:ea typeface="Montserrat"/>
                          <a:cs typeface="Montserrat"/>
                          <a:sym typeface="Montserrat"/>
                        </a:rPr>
                        <a:t>Director General de Administración</a:t>
                      </a:r>
                      <a:endParaRPr sz="1400" u="none" cap="none" strike="noStrike"/>
                    </a:p>
                  </a:txBody>
                  <a:tcPr marT="1250" marB="0" marR="1250" marL="1250">
                    <a:lnL cap="flat" cmpd="sng" w="12700">
                      <a:solidFill>
                        <a:schemeClr val="dk1"/>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400" u="none" cap="none" strike="noStrike">
                          <a:solidFill>
                            <a:srgbClr val="691B31"/>
                          </a:solidFill>
                          <a:latin typeface="Montserrat"/>
                          <a:ea typeface="Montserrat"/>
                          <a:cs typeface="Montserrat"/>
                          <a:sym typeface="Montserrat"/>
                        </a:rPr>
                        <a:t>1</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800"/>
                        <a:buFont typeface="Arial"/>
                        <a:buNone/>
                      </a:pPr>
                      <a:r>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tcPr>
                </a:tc>
              </a:tr>
              <a:tr h="535900">
                <a:tc vMerge="1"/>
                <a:tc vMerge="1"/>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800"/>
                        <a:buFont typeface="Arial"/>
                        <a:buNone/>
                      </a:pPr>
                      <a:r>
                        <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200"/>
                        <a:buFont typeface="Arial"/>
                        <a:buNone/>
                      </a:pPr>
                      <a:r>
                        <a:rPr b="1" lang="es-MX" sz="1400" u="none" cap="none" strike="noStrike">
                          <a:solidFill>
                            <a:srgbClr val="691B31"/>
                          </a:solidFill>
                          <a:latin typeface="Montserrat"/>
                          <a:ea typeface="Montserrat"/>
                          <a:cs typeface="Montserrat"/>
                          <a:sym typeface="Montserrat"/>
                        </a:rPr>
                        <a:t>1</a:t>
                      </a:r>
                      <a:endParaRPr b="1" sz="1400" u="none" cap="none" strike="noStrike">
                        <a:solidFill>
                          <a:srgbClr val="691B3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9525">
                      <a:solidFill>
                        <a:srgbClr val="000000"/>
                      </a:solidFill>
                      <a:prstDash val="solid"/>
                      <a:round/>
                      <a:headEnd len="sm" w="sm" type="none"/>
                      <a:tailEnd len="sm" w="sm" type="none"/>
                    </a:lnB>
                  </a:tcPr>
                </a:tc>
              </a:tr>
              <a:tr h="317200">
                <a:tc gridSpan="2">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Total </a:t>
                      </a:r>
                      <a:endParaRPr sz="1400" u="none" cap="none" strike="noStrike"/>
                    </a:p>
                  </a:txBody>
                  <a:tcPr marT="1250" marB="0" marR="1250" marL="1250" anchor="ctr">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hMerge="1"/>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11 = 42%</a:t>
                      </a:r>
                      <a:endParaRPr b="1" i="0" sz="1200" u="none" cap="none" strike="noStrike">
                        <a:solidFill>
                          <a:schemeClr val="lt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15= 58%</a:t>
                      </a:r>
                      <a:endParaRPr b="1" i="0" sz="1200" u="none" cap="none" strike="noStrike">
                        <a:solidFill>
                          <a:schemeClr val="lt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20= 77%</a:t>
                      </a:r>
                      <a:endParaRPr b="1" i="0" sz="1200" u="none" cap="none" strike="noStrike">
                        <a:solidFill>
                          <a:schemeClr val="lt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6 = 23%</a:t>
                      </a:r>
                      <a:endParaRPr b="1" i="0" sz="1200" u="none" cap="none" strike="noStrike">
                        <a:solidFill>
                          <a:schemeClr val="lt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r>
              <a:tr h="317200">
                <a:tc gridSpan="2">
                  <a:txBody>
                    <a:bodyPr/>
                    <a:lstStyle/>
                    <a:p>
                      <a:pPr indent="0" lvl="0" marL="0" marR="0" rtl="0" algn="ctr">
                        <a:lnSpc>
                          <a:spcPct val="100000"/>
                        </a:lnSpc>
                        <a:spcBef>
                          <a:spcPts val="0"/>
                        </a:spcBef>
                        <a:spcAft>
                          <a:spcPts val="0"/>
                        </a:spcAft>
                        <a:buClr>
                          <a:srgbClr val="000000"/>
                        </a:buClr>
                        <a:buSzPts val="1200"/>
                        <a:buFont typeface="Arial"/>
                        <a:buNone/>
                      </a:pPr>
                      <a:r>
                        <a:rPr b="1" lang="es-MX" sz="1400" u="none" cap="none" strike="noStrike">
                          <a:solidFill>
                            <a:schemeClr val="lt1"/>
                          </a:solidFill>
                          <a:latin typeface="Montserrat"/>
                          <a:ea typeface="Montserrat"/>
                          <a:cs typeface="Montserrat"/>
                          <a:sym typeface="Montserrat"/>
                        </a:rPr>
                        <a:t>Total Mujeres</a:t>
                      </a:r>
                      <a:endParaRPr b="1" sz="1400" u="none" cap="none" strike="noStrike">
                        <a:solidFill>
                          <a:schemeClr val="lt1"/>
                        </a:solidFill>
                        <a:latin typeface="Montserrat"/>
                        <a:ea typeface="Montserrat"/>
                        <a:cs typeface="Montserrat"/>
                        <a:sym typeface="Montserrat"/>
                      </a:endParaRPr>
                    </a:p>
                  </a:txBody>
                  <a:tcPr marT="1250" marB="0" marR="1250" marL="1250" anchor="ctr">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rgbClr val="691C32"/>
                    </a:solidFill>
                  </a:tcPr>
                </a:tc>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31= 60%</a:t>
                      </a:r>
                      <a:endParaRPr b="1" i="0" sz="1200" u="none" cap="none" strike="noStrike">
                        <a:solidFill>
                          <a:schemeClr val="lt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691C32"/>
                    </a:solidFill>
                  </a:tcPr>
                </a:tc>
                <a:tc hMerge="1"/>
                <a:tc hMerge="1"/>
                <a:tc hMerge="1"/>
              </a:tr>
              <a:tr h="317200">
                <a:tc gridSpan="2">
                  <a:txBody>
                    <a:bodyPr/>
                    <a:lstStyle/>
                    <a:p>
                      <a:pPr indent="0" lvl="0" marL="0" marR="0" rtl="0" algn="ctr">
                        <a:lnSpc>
                          <a:spcPct val="100000"/>
                        </a:lnSpc>
                        <a:spcBef>
                          <a:spcPts val="0"/>
                        </a:spcBef>
                        <a:spcAft>
                          <a:spcPts val="0"/>
                        </a:spcAft>
                        <a:buClr>
                          <a:srgbClr val="000000"/>
                        </a:buClr>
                        <a:buSzPts val="1200"/>
                        <a:buFont typeface="Arial"/>
                        <a:buNone/>
                      </a:pPr>
                      <a:r>
                        <a:rPr b="1" lang="es-MX" sz="1400" u="none" cap="none" strike="noStrike">
                          <a:solidFill>
                            <a:schemeClr val="lt1"/>
                          </a:solidFill>
                          <a:latin typeface="Montserrat"/>
                          <a:ea typeface="Montserrat"/>
                          <a:cs typeface="Montserrat"/>
                          <a:sym typeface="Montserrat"/>
                        </a:rPr>
                        <a:t>Total Hombres</a:t>
                      </a:r>
                      <a:endParaRPr b="1" sz="1400" u="none" cap="none" strike="noStrike">
                        <a:solidFill>
                          <a:schemeClr val="lt1"/>
                        </a:solidFill>
                        <a:latin typeface="Montserrat"/>
                        <a:ea typeface="Montserrat"/>
                        <a:cs typeface="Montserrat"/>
                        <a:sym typeface="Montserrat"/>
                      </a:endParaRPr>
                    </a:p>
                  </a:txBody>
                  <a:tcPr marT="1250" marB="0" marR="1250" marL="1250" anchor="ctr">
                    <a:lnL cap="flat" cmpd="sng" w="12700">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rgbClr val="000000"/>
                      </a:solidFill>
                      <a:prstDash val="solid"/>
                      <a:round/>
                      <a:headEnd len="sm" w="sm" type="none"/>
                      <a:tailEnd len="sm" w="sm" type="none"/>
                    </a:lnB>
                    <a:solidFill>
                      <a:srgbClr val="691C32"/>
                    </a:solidFill>
                  </a:tcPr>
                </a:tc>
                <a:tc hMerge="1"/>
                <a:tc gridSpan="4">
                  <a:txBody>
                    <a:bodyPr/>
                    <a:lstStyle/>
                    <a:p>
                      <a:pPr indent="0" lvl="0" marL="0" marR="0" rtl="0" algn="ctr">
                        <a:lnSpc>
                          <a:spcPct val="100000"/>
                        </a:lnSpc>
                        <a:spcBef>
                          <a:spcPts val="0"/>
                        </a:spcBef>
                        <a:spcAft>
                          <a:spcPts val="0"/>
                        </a:spcAft>
                        <a:buClr>
                          <a:srgbClr val="000000"/>
                        </a:buClr>
                        <a:buSzPts val="1200"/>
                        <a:buFont typeface="Arial"/>
                        <a:buNone/>
                      </a:pPr>
                      <a:r>
                        <a:rPr b="1" i="0" lang="es-MX" sz="1200" u="none" cap="none" strike="noStrike">
                          <a:solidFill>
                            <a:schemeClr val="lt1"/>
                          </a:solidFill>
                          <a:latin typeface="Montserrat"/>
                          <a:ea typeface="Montserrat"/>
                          <a:cs typeface="Montserrat"/>
                          <a:sym typeface="Montserrat"/>
                        </a:rPr>
                        <a:t>21= 40%</a:t>
                      </a:r>
                      <a:endParaRPr b="1" i="0" sz="1200" u="none" cap="none" strike="noStrike">
                        <a:solidFill>
                          <a:schemeClr val="lt1"/>
                        </a:solidFill>
                        <a:latin typeface="Montserrat"/>
                        <a:ea typeface="Montserrat"/>
                        <a:cs typeface="Montserrat"/>
                        <a:sym typeface="Montserrat"/>
                      </a:endParaRPr>
                    </a:p>
                  </a:txBody>
                  <a:tcPr marT="1250" marB="0" marR="1250" marL="1250" anchor="ctr">
                    <a:lnL cap="flat" cmpd="sng" w="9525">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691C32"/>
                    </a:solidFill>
                  </a:tcPr>
                </a:tc>
                <a:tc hMerge="1"/>
                <a:tc hMerge="1"/>
                <a:tc hMerge="1"/>
              </a:tr>
            </a:tbl>
          </a:graphicData>
        </a:graphic>
      </p:graphicFrame>
      <p:sp>
        <p:nvSpPr>
          <p:cNvPr id="143" name="Google Shape;143;p66"/>
          <p:cNvSpPr txBox="1"/>
          <p:nvPr>
            <p:ph type="title"/>
          </p:nvPr>
        </p:nvSpPr>
        <p:spPr>
          <a:xfrm>
            <a:off x="426719" y="154242"/>
            <a:ext cx="7390285" cy="1029144"/>
          </a:xfrm>
          <a:prstGeom prst="rect">
            <a:avLst/>
          </a:prstGeom>
          <a:noFill/>
          <a:ln>
            <a:noFill/>
          </a:ln>
        </p:spPr>
        <p:txBody>
          <a:bodyPr anchorCtr="0" anchor="t" bIns="45700" lIns="91425" spcFirstLastPara="1" rIns="91425" wrap="square" tIns="45700">
            <a:normAutofit/>
          </a:bodyPr>
          <a:lstStyle/>
          <a:p>
            <a:pPr indent="-457200" lvl="0" marL="457200" rtl="0" algn="l">
              <a:lnSpc>
                <a:spcPct val="90000"/>
              </a:lnSpc>
              <a:spcBef>
                <a:spcPts val="0"/>
              </a:spcBef>
              <a:spcAft>
                <a:spcPts val="0"/>
              </a:spcAft>
              <a:buClr>
                <a:srgbClr val="691C32"/>
              </a:buClr>
              <a:buSzPts val="2000"/>
              <a:buFont typeface="Calibri"/>
              <a:buAutoNum type="arabicPeriod"/>
            </a:pPr>
            <a:r>
              <a:rPr b="1" lang="es-MX" sz="2000">
                <a:solidFill>
                  <a:srgbClr val="691C32"/>
                </a:solidFill>
                <a:latin typeface="Montserrat"/>
                <a:ea typeface="Montserrat"/>
                <a:cs typeface="Montserrat"/>
                <a:sym typeface="Montserrat"/>
              </a:rPr>
              <a:t>Confirmación del Quorum de Asistencia.</a:t>
            </a:r>
            <a:endParaRPr/>
          </a:p>
        </p:txBody>
      </p:sp>
      <p:sp>
        <p:nvSpPr>
          <p:cNvPr id="144" name="Google Shape;144;p66"/>
          <p:cNvSpPr/>
          <p:nvPr/>
        </p:nvSpPr>
        <p:spPr>
          <a:xfrm>
            <a:off x="2509563" y="815490"/>
            <a:ext cx="9022317" cy="487569"/>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LISTA DE ASISTENCIA DEL COMITÉ EN LA  1ª SESIÓN DEL 2024</a:t>
            </a:r>
            <a:endParaRPr b="1" i="0" sz="1200" u="none" cap="none" strike="noStrike">
              <a:solidFill>
                <a:srgbClr val="691C32"/>
              </a:solidFill>
              <a:latin typeface="Montserrat"/>
              <a:ea typeface="Montserrat"/>
              <a:cs typeface="Montserrat"/>
              <a:sym typeface="Montserrat"/>
            </a:endParaRPr>
          </a:p>
          <a:p>
            <a:pPr indent="0" lvl="0" marL="0" marR="0" rtl="0" algn="ctr">
              <a:lnSpc>
                <a:spcPct val="107000"/>
              </a:lnSpc>
              <a:spcBef>
                <a:spcPts val="0"/>
              </a:spcBef>
              <a:spcAft>
                <a:spcPts val="0"/>
              </a:spcAft>
              <a:buClr>
                <a:srgbClr val="000000"/>
              </a:buClr>
              <a:buSzPts val="1200"/>
              <a:buFont typeface="Arial"/>
              <a:buNone/>
            </a:pPr>
            <a:r>
              <a:rPr b="1" i="0" lang="es-MX" sz="1200" u="none" cap="none" strike="noStrike">
                <a:solidFill>
                  <a:srgbClr val="691C32"/>
                </a:solidFill>
                <a:latin typeface="Montserrat"/>
                <a:ea typeface="Montserrat"/>
                <a:cs typeface="Montserrat"/>
                <a:sym typeface="Montserrat"/>
              </a:rPr>
              <a:t> SESIÓN A DISTANCIA</a:t>
            </a:r>
            <a:endParaRPr b="1" i="0" sz="1200" u="none" cap="none" strike="noStrike">
              <a:solidFill>
                <a:srgbClr val="691C32"/>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2018-12-04T03:27:02Z</dcterms:created>
  <dc:creator>Microsoft Office User</dc:creator>
</cp:coreProperties>
</file>