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40650" cy="10080625"/>
  <p:notesSz cx="7010400" cy="9296400"/>
  <p:defaultTextStyle>
    <a:defPPr>
      <a:defRPr lang="es-MX"/>
    </a:defPPr>
    <a:lvl1pPr marL="0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1pPr>
    <a:lvl2pPr marL="509138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2pPr>
    <a:lvl3pPr marL="1018276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3pPr>
    <a:lvl4pPr marL="1527414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4pPr>
    <a:lvl5pPr marL="2036552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5pPr>
    <a:lvl6pPr marL="2545690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6pPr>
    <a:lvl7pPr marL="3054828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7pPr>
    <a:lvl8pPr marL="3563965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8pPr>
    <a:lvl9pPr marL="4073103" algn="l" defTabSz="1018276" rtl="0" eaLnBrk="1" latinLnBrk="0" hangingPunct="1">
      <a:defRPr sz="20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1C32"/>
    <a:srgbClr val="235B4E"/>
    <a:srgbClr val="10312B"/>
    <a:srgbClr val="DDC9A3"/>
    <a:srgbClr val="EBE1CE"/>
    <a:srgbClr val="BC955C"/>
    <a:srgbClr val="6F7271"/>
    <a:srgbClr val="98989A"/>
    <a:srgbClr val="9F2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549" y="1649770"/>
            <a:ext cx="6579553" cy="3509551"/>
          </a:xfrm>
        </p:spPr>
        <p:txBody>
          <a:bodyPr anchor="b"/>
          <a:lstStyle>
            <a:lvl1pPr algn="ctr">
              <a:defRPr sz="5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7581" y="5294662"/>
            <a:ext cx="5805488" cy="2433817"/>
          </a:xfrm>
        </p:spPr>
        <p:txBody>
          <a:bodyPr/>
          <a:lstStyle>
            <a:lvl1pPr marL="0" indent="0" algn="ctr">
              <a:buNone/>
              <a:defRPr sz="2032"/>
            </a:lvl1pPr>
            <a:lvl2pPr marL="387020" indent="0" algn="ctr">
              <a:buNone/>
              <a:defRPr sz="1693"/>
            </a:lvl2pPr>
            <a:lvl3pPr marL="774040" indent="0" algn="ctr">
              <a:buNone/>
              <a:defRPr sz="1524"/>
            </a:lvl3pPr>
            <a:lvl4pPr marL="1161059" indent="0" algn="ctr">
              <a:buNone/>
              <a:defRPr sz="1354"/>
            </a:lvl4pPr>
            <a:lvl5pPr marL="1548079" indent="0" algn="ctr">
              <a:buNone/>
              <a:defRPr sz="1354"/>
            </a:lvl5pPr>
            <a:lvl6pPr marL="1935099" indent="0" algn="ctr">
              <a:buNone/>
              <a:defRPr sz="1354"/>
            </a:lvl6pPr>
            <a:lvl7pPr marL="2322119" indent="0" algn="ctr">
              <a:buNone/>
              <a:defRPr sz="1354"/>
            </a:lvl7pPr>
            <a:lvl8pPr marL="2709139" indent="0" algn="ctr">
              <a:buNone/>
              <a:defRPr sz="1354"/>
            </a:lvl8pPr>
            <a:lvl9pPr marL="3096158" indent="0" algn="ctr">
              <a:buNone/>
              <a:defRPr sz="135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F09785-130D-AC75-5626-06613820C1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58" y="8911843"/>
            <a:ext cx="7048500" cy="749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EBA8EF0-0925-F694-AE82-1BB37427A3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69" y="377921"/>
            <a:ext cx="2031921" cy="48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6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36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9403" y="536700"/>
            <a:ext cx="166907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2170" y="536700"/>
            <a:ext cx="4910475" cy="854286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590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54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38" y="2513159"/>
            <a:ext cx="6676311" cy="4193259"/>
          </a:xfrm>
        </p:spPr>
        <p:txBody>
          <a:bodyPr anchor="b"/>
          <a:lstStyle>
            <a:lvl1pPr>
              <a:defRPr sz="5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38" y="6746088"/>
            <a:ext cx="6676311" cy="2205136"/>
          </a:xfrm>
        </p:spPr>
        <p:txBody>
          <a:bodyPr/>
          <a:lstStyle>
            <a:lvl1pPr marL="0" indent="0">
              <a:buNone/>
              <a:defRPr sz="2032">
                <a:solidFill>
                  <a:schemeClr val="tx1"/>
                </a:solidFill>
              </a:defRPr>
            </a:lvl1pPr>
            <a:lvl2pPr marL="38702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2pPr>
            <a:lvl3pPr marL="774040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3pPr>
            <a:lvl4pPr marL="116105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4pPr>
            <a:lvl5pPr marL="154807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5pPr>
            <a:lvl6pPr marL="193509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6pPr>
            <a:lvl7pPr marL="232211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7pPr>
            <a:lvl8pPr marL="270913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8pPr>
            <a:lvl9pPr marL="3096158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4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170" y="2683500"/>
            <a:ext cx="3289776" cy="639606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8704" y="2683500"/>
            <a:ext cx="3289776" cy="639606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58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536702"/>
            <a:ext cx="6676311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179" y="2471154"/>
            <a:ext cx="3274657" cy="1211074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79" y="3682228"/>
            <a:ext cx="3274657" cy="541600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705" y="2471154"/>
            <a:ext cx="3290784" cy="1211074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705" y="3682228"/>
            <a:ext cx="3290784" cy="541600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12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65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48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672042"/>
            <a:ext cx="2496561" cy="2352146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0784" y="1451426"/>
            <a:ext cx="3918704" cy="7163777"/>
          </a:xfrm>
        </p:spPr>
        <p:txBody>
          <a:bodyPr/>
          <a:lstStyle>
            <a:lvl1pPr>
              <a:defRPr sz="2709"/>
            </a:lvl1pPr>
            <a:lvl2pPr>
              <a:defRPr sz="2370"/>
            </a:lvl2pPr>
            <a:lvl3pPr>
              <a:defRPr sz="2032"/>
            </a:lvl3pPr>
            <a:lvl4pPr>
              <a:defRPr sz="1693"/>
            </a:lvl4pPr>
            <a:lvl5pPr>
              <a:defRPr sz="1693"/>
            </a:lvl5pPr>
            <a:lvl6pPr>
              <a:defRPr sz="1693"/>
            </a:lvl6pPr>
            <a:lvl7pPr>
              <a:defRPr sz="1693"/>
            </a:lvl7pPr>
            <a:lvl8pPr>
              <a:defRPr sz="1693"/>
            </a:lvl8pPr>
            <a:lvl9pPr>
              <a:defRPr sz="169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024188"/>
            <a:ext cx="2496561" cy="5602681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8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672042"/>
            <a:ext cx="2496561" cy="2352146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90784" y="1451426"/>
            <a:ext cx="3918704" cy="7163777"/>
          </a:xfrm>
        </p:spPr>
        <p:txBody>
          <a:bodyPr anchor="t"/>
          <a:lstStyle>
            <a:lvl1pPr marL="0" indent="0">
              <a:buNone/>
              <a:defRPr sz="2709"/>
            </a:lvl1pPr>
            <a:lvl2pPr marL="387020" indent="0">
              <a:buNone/>
              <a:defRPr sz="2370"/>
            </a:lvl2pPr>
            <a:lvl3pPr marL="774040" indent="0">
              <a:buNone/>
              <a:defRPr sz="2032"/>
            </a:lvl3pPr>
            <a:lvl4pPr marL="1161059" indent="0">
              <a:buNone/>
              <a:defRPr sz="1693"/>
            </a:lvl4pPr>
            <a:lvl5pPr marL="1548079" indent="0">
              <a:buNone/>
              <a:defRPr sz="1693"/>
            </a:lvl5pPr>
            <a:lvl6pPr marL="1935099" indent="0">
              <a:buNone/>
              <a:defRPr sz="1693"/>
            </a:lvl6pPr>
            <a:lvl7pPr marL="2322119" indent="0">
              <a:buNone/>
              <a:defRPr sz="1693"/>
            </a:lvl7pPr>
            <a:lvl8pPr marL="2709139" indent="0">
              <a:buNone/>
              <a:defRPr sz="1693"/>
            </a:lvl8pPr>
            <a:lvl9pPr marL="3096158" indent="0">
              <a:buNone/>
              <a:defRPr sz="169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3024188"/>
            <a:ext cx="2496561" cy="5602681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84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2170" y="536702"/>
            <a:ext cx="6676311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170" y="2683500"/>
            <a:ext cx="6676311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170" y="9343248"/>
            <a:ext cx="174164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A7159-9539-4FEB-90EA-D3EBB0646731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4091" y="9343248"/>
            <a:ext cx="261246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66834" y="9343248"/>
            <a:ext cx="174164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E4051-4CD8-4973-A7F1-87CB633139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2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4040" rtl="0" eaLnBrk="1" latinLnBrk="0" hangingPunct="1">
        <a:lnSpc>
          <a:spcPct val="90000"/>
        </a:lnSpc>
        <a:spcBef>
          <a:spcPct val="0"/>
        </a:spcBef>
        <a:buNone/>
        <a:defRPr sz="3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510" indent="-193510" algn="l" defTabSz="774040" rtl="0" eaLnBrk="1" latinLnBrk="0" hangingPunct="1">
        <a:lnSpc>
          <a:spcPct val="90000"/>
        </a:lnSpc>
        <a:spcBef>
          <a:spcPts val="847"/>
        </a:spcBef>
        <a:buFont typeface="Arial" panose="020B0604020202020204" pitchFamily="34" charset="0"/>
        <a:buChar char="•"/>
        <a:defRPr sz="2370" kern="1200">
          <a:solidFill>
            <a:schemeClr val="tx1"/>
          </a:solidFill>
          <a:latin typeface="+mn-lt"/>
          <a:ea typeface="+mn-ea"/>
          <a:cs typeface="+mn-cs"/>
        </a:defRPr>
      </a:lvl1pPr>
      <a:lvl2pPr marL="58053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2pPr>
      <a:lvl3pPr marL="96755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693" kern="1200">
          <a:solidFill>
            <a:schemeClr val="tx1"/>
          </a:solidFill>
          <a:latin typeface="+mn-lt"/>
          <a:ea typeface="+mn-ea"/>
          <a:cs typeface="+mn-cs"/>
        </a:defRPr>
      </a:lvl3pPr>
      <a:lvl4pPr marL="135456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74158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212860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51562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90264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289668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702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404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105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807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509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211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913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6158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89BAA1D1-7AA8-A7EF-E9F6-F20954AEFA33}"/>
              </a:ext>
            </a:extLst>
          </p:cNvPr>
          <p:cNvGrpSpPr/>
          <p:nvPr/>
        </p:nvGrpSpPr>
        <p:grpSpPr>
          <a:xfrm>
            <a:off x="2437988" y="2923331"/>
            <a:ext cx="2864675" cy="335098"/>
            <a:chOff x="2437988" y="2923331"/>
            <a:chExt cx="2864675" cy="335098"/>
          </a:xfrm>
        </p:grpSpPr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DF0A3F2F-CDC7-CA1A-2FDA-4F4C6D5A66D7}"/>
                </a:ext>
              </a:extLst>
            </p:cNvPr>
            <p:cNvSpPr/>
            <p:nvPr/>
          </p:nvSpPr>
          <p:spPr>
            <a:xfrm>
              <a:off x="2437988" y="2991716"/>
              <a:ext cx="524701" cy="266713"/>
            </a:xfrm>
            <a:custGeom>
              <a:avLst/>
              <a:gdLst>
                <a:gd name="connsiteX0" fmla="*/ 0 w 524701"/>
                <a:gd name="connsiteY0" fmla="*/ 0 h 261237"/>
                <a:gd name="connsiteX1" fmla="*/ 524701 w 524701"/>
                <a:gd name="connsiteY1" fmla="*/ 0 h 261237"/>
                <a:gd name="connsiteX2" fmla="*/ 524701 w 524701"/>
                <a:gd name="connsiteY2" fmla="*/ 261237 h 261237"/>
                <a:gd name="connsiteX3" fmla="*/ 0 w 524701"/>
                <a:gd name="connsiteY3" fmla="*/ 261237 h 261237"/>
                <a:gd name="connsiteX4" fmla="*/ 0 w 524701"/>
                <a:gd name="connsiteY4" fmla="*/ 0 h 261237"/>
                <a:gd name="connsiteX0" fmla="*/ 0 w 524701"/>
                <a:gd name="connsiteY0" fmla="*/ 0 h 266712"/>
                <a:gd name="connsiteX1" fmla="*/ 524701 w 524701"/>
                <a:gd name="connsiteY1" fmla="*/ 0 h 266712"/>
                <a:gd name="connsiteX2" fmla="*/ 524701 w 524701"/>
                <a:gd name="connsiteY2" fmla="*/ 261237 h 266712"/>
                <a:gd name="connsiteX3" fmla="*/ 109509 w 524701"/>
                <a:gd name="connsiteY3" fmla="*/ 266712 h 266712"/>
                <a:gd name="connsiteX4" fmla="*/ 0 w 524701"/>
                <a:gd name="connsiteY4" fmla="*/ 0 h 266712"/>
                <a:gd name="connsiteX0" fmla="*/ 0 w 524701"/>
                <a:gd name="connsiteY0" fmla="*/ 0 h 266713"/>
                <a:gd name="connsiteX1" fmla="*/ 524701 w 524701"/>
                <a:gd name="connsiteY1" fmla="*/ 0 h 266713"/>
                <a:gd name="connsiteX2" fmla="*/ 420667 w 524701"/>
                <a:gd name="connsiteY2" fmla="*/ 266713 h 266713"/>
                <a:gd name="connsiteX3" fmla="*/ 109509 w 524701"/>
                <a:gd name="connsiteY3" fmla="*/ 266712 h 266713"/>
                <a:gd name="connsiteX4" fmla="*/ 0 w 524701"/>
                <a:gd name="connsiteY4" fmla="*/ 0 h 266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701" h="266713">
                  <a:moveTo>
                    <a:pt x="0" y="0"/>
                  </a:moveTo>
                  <a:lnTo>
                    <a:pt x="524701" y="0"/>
                  </a:lnTo>
                  <a:lnTo>
                    <a:pt x="420667" y="266713"/>
                  </a:lnTo>
                  <a:lnTo>
                    <a:pt x="109509" y="266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8AC7E2-5793-5F17-915D-3519B23041FC}"/>
                </a:ext>
              </a:extLst>
            </p:cNvPr>
            <p:cNvSpPr/>
            <p:nvPr/>
          </p:nvSpPr>
          <p:spPr>
            <a:xfrm>
              <a:off x="4777962" y="2991716"/>
              <a:ext cx="524701" cy="266713"/>
            </a:xfrm>
            <a:custGeom>
              <a:avLst/>
              <a:gdLst>
                <a:gd name="connsiteX0" fmla="*/ 0 w 524701"/>
                <a:gd name="connsiteY0" fmla="*/ 0 h 261237"/>
                <a:gd name="connsiteX1" fmla="*/ 524701 w 524701"/>
                <a:gd name="connsiteY1" fmla="*/ 0 h 261237"/>
                <a:gd name="connsiteX2" fmla="*/ 524701 w 524701"/>
                <a:gd name="connsiteY2" fmla="*/ 261237 h 261237"/>
                <a:gd name="connsiteX3" fmla="*/ 0 w 524701"/>
                <a:gd name="connsiteY3" fmla="*/ 261237 h 261237"/>
                <a:gd name="connsiteX4" fmla="*/ 0 w 524701"/>
                <a:gd name="connsiteY4" fmla="*/ 0 h 261237"/>
                <a:gd name="connsiteX0" fmla="*/ 0 w 524701"/>
                <a:gd name="connsiteY0" fmla="*/ 0 h 266712"/>
                <a:gd name="connsiteX1" fmla="*/ 524701 w 524701"/>
                <a:gd name="connsiteY1" fmla="*/ 0 h 266712"/>
                <a:gd name="connsiteX2" fmla="*/ 524701 w 524701"/>
                <a:gd name="connsiteY2" fmla="*/ 261237 h 266712"/>
                <a:gd name="connsiteX3" fmla="*/ 109509 w 524701"/>
                <a:gd name="connsiteY3" fmla="*/ 266712 h 266712"/>
                <a:gd name="connsiteX4" fmla="*/ 0 w 524701"/>
                <a:gd name="connsiteY4" fmla="*/ 0 h 266712"/>
                <a:gd name="connsiteX0" fmla="*/ 0 w 524701"/>
                <a:gd name="connsiteY0" fmla="*/ 0 h 266713"/>
                <a:gd name="connsiteX1" fmla="*/ 524701 w 524701"/>
                <a:gd name="connsiteY1" fmla="*/ 0 h 266713"/>
                <a:gd name="connsiteX2" fmla="*/ 420667 w 524701"/>
                <a:gd name="connsiteY2" fmla="*/ 266713 h 266713"/>
                <a:gd name="connsiteX3" fmla="*/ 109509 w 524701"/>
                <a:gd name="connsiteY3" fmla="*/ 266712 h 266713"/>
                <a:gd name="connsiteX4" fmla="*/ 0 w 524701"/>
                <a:gd name="connsiteY4" fmla="*/ 0 h 266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701" h="266713">
                  <a:moveTo>
                    <a:pt x="0" y="0"/>
                  </a:moveTo>
                  <a:lnTo>
                    <a:pt x="524701" y="0"/>
                  </a:lnTo>
                  <a:lnTo>
                    <a:pt x="420667" y="266713"/>
                  </a:lnTo>
                  <a:lnTo>
                    <a:pt x="109509" y="266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4350AE1-3F9A-B090-6470-100271490294}"/>
                </a:ext>
              </a:extLst>
            </p:cNvPr>
            <p:cNvSpPr/>
            <p:nvPr/>
          </p:nvSpPr>
          <p:spPr>
            <a:xfrm>
              <a:off x="2700338" y="2923331"/>
              <a:ext cx="2339975" cy="261237"/>
            </a:xfrm>
            <a:prstGeom prst="rect">
              <a:avLst/>
            </a:prstGeom>
            <a:solidFill>
              <a:srgbClr val="235B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470914" y="1306746"/>
            <a:ext cx="6978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77"/>
              </a:rPr>
              <a:t>“FORMATO DE SOLICITUD DE RECONOCIMIENTO POR AÑOS DE SERVICIO”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07049" y="8332458"/>
            <a:ext cx="6726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solidFill>
                  <a:srgbClr val="6F7271"/>
                </a:solidFill>
                <a:latin typeface="Montserrat" pitchFamily="2" charset="77"/>
              </a:rPr>
              <a:t>NOTA: El formato deberá ser entregado a más tardar el </a:t>
            </a:r>
            <a:r>
              <a:rPr lang="es-MX" sz="800" b="1" dirty="0" smtClean="0">
                <a:solidFill>
                  <a:srgbClr val="6F7271"/>
                </a:solidFill>
                <a:latin typeface="Montserrat" pitchFamily="2" charset="77"/>
              </a:rPr>
              <a:t>14 </a:t>
            </a:r>
            <a:r>
              <a:rPr lang="es-MX" sz="800" b="1" dirty="0">
                <a:solidFill>
                  <a:srgbClr val="6F7271"/>
                </a:solidFill>
                <a:latin typeface="Montserrat" pitchFamily="2" charset="77"/>
              </a:rPr>
              <a:t>de julio de 2025, </a:t>
            </a:r>
            <a:r>
              <a:rPr lang="es-ES" sz="800" dirty="0">
                <a:solidFill>
                  <a:srgbClr val="6F7271"/>
                </a:solidFill>
                <a:latin typeface="Montserrat" pitchFamily="2" charset="77"/>
              </a:rPr>
              <a:t>debiendo presentar en original para cotejo y copia(s) simple(s) ante la Coordinación Administrativa correspondiente, la(s) hoja(s) única(s) de servicios, así como el expediente electrónico único del historial de cotización (SINAVID), en su caso.</a:t>
            </a:r>
            <a:endParaRPr lang="es-MX" sz="800" dirty="0">
              <a:solidFill>
                <a:srgbClr val="6F7271"/>
              </a:solidFill>
              <a:latin typeface="Montserrat" pitchFamily="2" charset="77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011497"/>
              </p:ext>
            </p:extLst>
          </p:nvPr>
        </p:nvGraphicFramePr>
        <p:xfrm>
          <a:off x="507049" y="7292886"/>
          <a:ext cx="6791373" cy="928377"/>
        </p:xfrm>
        <a:graphic>
          <a:graphicData uri="http://schemas.openxmlformats.org/drawingml/2006/table">
            <a:tbl>
              <a:tblPr firstRow="1" firstCol="1" bandRow="1">
                <a:effectLst/>
                <a:tableStyleId>{2D5ABB26-0587-4C30-8999-92F81FD0307C}</a:tableStyleId>
              </a:tblPr>
              <a:tblGrid>
                <a:gridCol w="266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2466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Firma del (de la) trabajador (a)  </a:t>
                      </a:r>
                      <a:endParaRPr lang="es-MX" sz="1000" dirty="0">
                        <a:solidFill>
                          <a:srgbClr val="6F7271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effectLst>
                            <a:outerShdw blurRad="38100" dist="1905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Montserrat" pitchFamily="2" charset="77"/>
                        </a:rPr>
                        <a:t> </a:t>
                      </a:r>
                      <a:endParaRPr lang="es-MX" sz="1000" dirty="0"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 err="1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Vo</a:t>
                      </a: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 Bo</a:t>
                      </a:r>
                      <a:endParaRPr lang="es-MX" sz="1000" dirty="0">
                        <a:solidFill>
                          <a:srgbClr val="6F7271"/>
                        </a:solidFill>
                        <a:effectLst/>
                        <a:latin typeface="Montserrat" pitchFamily="2" charset="77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Coordinador (a) Administrati</a:t>
                      </a: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vo (a)</a:t>
                      </a:r>
                    </a:p>
                  </a:txBody>
                  <a:tcPr marL="75605" marR="75605" marT="10501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32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Montserrat" pitchFamily="2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Montserrat" pitchFamily="2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52035" algn="l"/>
                        </a:tabLst>
                      </a:pPr>
                      <a:r>
                        <a:rPr lang="es-MX" sz="1000" dirty="0">
                          <a:effectLst/>
                          <a:latin typeface="Montserrat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52035" algn="l"/>
                        </a:tabLst>
                      </a:pPr>
                      <a:r>
                        <a:rPr lang="es-MX" sz="1000" kern="1200" dirty="0">
                          <a:solidFill>
                            <a:srgbClr val="6F7271"/>
                          </a:solidFill>
                          <a:effectLst/>
                          <a:latin typeface="Montserrat" pitchFamily="2" charset="77"/>
                        </a:rPr>
                        <a:t>Lugar y Fecha de Elaboración:</a:t>
                      </a:r>
                      <a:endParaRPr lang="es-MX" sz="1000" b="0" dirty="0">
                        <a:solidFill>
                          <a:srgbClr val="6F7271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605" marR="75605" marT="10501" marB="0"/>
                </a:tc>
                <a:tc gridSpan="3">
                  <a:txBody>
                    <a:bodyPr/>
                    <a:lstStyle/>
                    <a:p>
                      <a:endParaRPr lang="es-MX" sz="1000" dirty="0">
                        <a:latin typeface="Montserrat" pitchFamily="2" charset="77"/>
                      </a:endParaRPr>
                    </a:p>
                  </a:txBody>
                  <a:tcPr marL="75605" marR="75605" marT="10501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Rectángulo 13"/>
          <p:cNvSpPr/>
          <p:nvPr/>
        </p:nvSpPr>
        <p:spPr>
          <a:xfrm>
            <a:off x="1770195" y="5215101"/>
            <a:ext cx="5134136" cy="73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9"/>
          </a:p>
        </p:txBody>
      </p:sp>
      <p:sp>
        <p:nvSpPr>
          <p:cNvPr id="15" name="Rectángulo 14"/>
          <p:cNvSpPr/>
          <p:nvPr/>
        </p:nvSpPr>
        <p:spPr>
          <a:xfrm>
            <a:off x="581031" y="6087649"/>
            <a:ext cx="6369122" cy="2359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9"/>
          </a:p>
        </p:txBody>
      </p:sp>
      <p:cxnSp>
        <p:nvCxnSpPr>
          <p:cNvPr id="16" name="Conector recto 15"/>
          <p:cNvCxnSpPr>
            <a:cxnSpLocks/>
          </p:cNvCxnSpPr>
          <p:nvPr/>
        </p:nvCxnSpPr>
        <p:spPr>
          <a:xfrm>
            <a:off x="843365" y="7402951"/>
            <a:ext cx="2370609" cy="0"/>
          </a:xfrm>
          <a:prstGeom prst="line">
            <a:avLst/>
          </a:prstGeom>
          <a:ln w="9525"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cxnSpLocks/>
          </p:cNvCxnSpPr>
          <p:nvPr/>
        </p:nvCxnSpPr>
        <p:spPr>
          <a:xfrm>
            <a:off x="4240401" y="7402951"/>
            <a:ext cx="2370609" cy="0"/>
          </a:xfrm>
          <a:prstGeom prst="line">
            <a:avLst/>
          </a:prstGeom>
          <a:ln w="9525"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cxnSpLocks/>
          </p:cNvCxnSpPr>
          <p:nvPr/>
        </p:nvCxnSpPr>
        <p:spPr>
          <a:xfrm>
            <a:off x="2543308" y="8189724"/>
            <a:ext cx="1875450" cy="0"/>
          </a:xfrm>
          <a:prstGeom prst="line">
            <a:avLst/>
          </a:prstGeom>
          <a:ln w="9525">
            <a:solidFill>
              <a:srgbClr val="6F72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4073133" y="386055"/>
            <a:ext cx="3411352" cy="57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6" tIns="50403" rIns="100806" bIns="5040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008035">
              <a:tabLst>
                <a:tab pos="3094106" algn="ctr"/>
                <a:tab pos="6186463" algn="r"/>
              </a:tabLst>
            </a:pPr>
            <a:r>
              <a:rPr lang="es-MX" altLang="es-MX" sz="1102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ExtraBold" panose="000009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Administración y Finanzas</a:t>
            </a:r>
            <a:endParaRPr lang="es-MX" altLang="es-MX" sz="44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1008035">
              <a:tabLst>
                <a:tab pos="3094106" algn="ctr"/>
                <a:tab pos="6186463" algn="r"/>
              </a:tabLst>
            </a:pPr>
            <a:r>
              <a:rPr lang="es-MX" altLang="es-MX" sz="992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Administración</a:t>
            </a:r>
            <a:endParaRPr lang="es-MX" altLang="es-MX" sz="44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1008035">
              <a:tabLst>
                <a:tab pos="3094106" algn="ctr"/>
                <a:tab pos="6186463" algn="r"/>
              </a:tabLst>
            </a:pPr>
            <a:r>
              <a:rPr lang="es-MX" altLang="es-MX" sz="992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Recursos Humanos</a:t>
            </a:r>
            <a:endParaRPr lang="es-MX" altLang="es-MX" sz="44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6ED58217-F878-B841-A9E2-EE0DA2F39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23655"/>
              </p:ext>
            </p:extLst>
          </p:nvPr>
        </p:nvGraphicFramePr>
        <p:xfrm>
          <a:off x="470914" y="4837848"/>
          <a:ext cx="6726550" cy="100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839">
                  <a:extLst>
                    <a:ext uri="{9D8B030D-6E8A-4147-A177-3AD203B41FA5}">
                      <a16:colId xmlns:a16="http://schemas.microsoft.com/office/drawing/2014/main" val="477640367"/>
                    </a:ext>
                  </a:extLst>
                </a:gridCol>
                <a:gridCol w="2447091">
                  <a:extLst>
                    <a:ext uri="{9D8B030D-6E8A-4147-A177-3AD203B41FA5}">
                      <a16:colId xmlns:a16="http://schemas.microsoft.com/office/drawing/2014/main" val="295267383"/>
                    </a:ext>
                  </a:extLst>
                </a:gridCol>
                <a:gridCol w="2690620">
                  <a:extLst>
                    <a:ext uri="{9D8B030D-6E8A-4147-A177-3AD203B41FA5}">
                      <a16:colId xmlns:a16="http://schemas.microsoft.com/office/drawing/2014/main" val="286114244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LICENCIAS</a:t>
                      </a:r>
                    </a:p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AUTORIZADAS SIN GOCE DE SUELDO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95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DEL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Montserrat" pitchFamily="2" charset="77"/>
                        </a:rPr>
                        <a:t>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95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517688"/>
                  </a:ext>
                </a:extLst>
              </a:tr>
              <a:tr h="255130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377984"/>
                  </a:ext>
                </a:extLst>
              </a:tr>
              <a:tr h="255130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607256"/>
                  </a:ext>
                </a:extLst>
              </a:tr>
              <a:tr h="255130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000" dirty="0"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164615"/>
                  </a:ext>
                </a:extLst>
              </a:tr>
            </a:tbl>
          </a:graphicData>
        </a:graphic>
      </p:graphicFrame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1C892635-B312-4442-8F73-46FEE3C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05891"/>
              </p:ext>
            </p:extLst>
          </p:nvPr>
        </p:nvGraphicFramePr>
        <p:xfrm>
          <a:off x="470914" y="3770358"/>
          <a:ext cx="6731471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6943">
                  <a:extLst>
                    <a:ext uri="{9D8B030D-6E8A-4147-A177-3AD203B41FA5}">
                      <a16:colId xmlns:a16="http://schemas.microsoft.com/office/drawing/2014/main" val="3144921692"/>
                    </a:ext>
                  </a:extLst>
                </a:gridCol>
                <a:gridCol w="1547562">
                  <a:extLst>
                    <a:ext uri="{9D8B030D-6E8A-4147-A177-3AD203B41FA5}">
                      <a16:colId xmlns:a16="http://schemas.microsoft.com/office/drawing/2014/main" val="3003733234"/>
                    </a:ext>
                  </a:extLst>
                </a:gridCol>
                <a:gridCol w="1039090">
                  <a:extLst>
                    <a:ext uri="{9D8B030D-6E8A-4147-A177-3AD203B41FA5}">
                      <a16:colId xmlns:a16="http://schemas.microsoft.com/office/drawing/2014/main" val="1822640444"/>
                    </a:ext>
                  </a:extLst>
                </a:gridCol>
                <a:gridCol w="944089">
                  <a:extLst>
                    <a:ext uri="{9D8B030D-6E8A-4147-A177-3AD203B41FA5}">
                      <a16:colId xmlns:a16="http://schemas.microsoft.com/office/drawing/2014/main" val="1389672402"/>
                    </a:ext>
                  </a:extLst>
                </a:gridCol>
                <a:gridCol w="1353787">
                  <a:extLst>
                    <a:ext uri="{9D8B030D-6E8A-4147-A177-3AD203B41FA5}">
                      <a16:colId xmlns:a16="http://schemas.microsoft.com/office/drawing/2014/main" val="3871588115"/>
                    </a:ext>
                  </a:extLst>
                </a:gridCol>
              </a:tblGrid>
              <a:tr h="146951">
                <a:tc>
                  <a:txBody>
                    <a:bodyPr/>
                    <a:lstStyle/>
                    <a:p>
                      <a:pPr algn="r"/>
                      <a:r>
                        <a:rPr lang="es-ES_tradnl" sz="1000" b="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NOMBRE: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220347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NÚMERO DE EMPLEADO: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ÁREA DE ADSCRIPCIÓN: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7708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TELÉFONO OFICINA: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NÚMERO DE EXTENSIÓN: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328042"/>
                  </a:ext>
                </a:extLst>
              </a:tr>
              <a:tr h="146951">
                <a:tc gridSpan="3">
                  <a:txBody>
                    <a:bodyPr/>
                    <a:lstStyle/>
                    <a:p>
                      <a:pPr algn="l"/>
                      <a:r>
                        <a:rPr lang="es-ES_tradnl" sz="1000" dirty="0">
                          <a:solidFill>
                            <a:srgbClr val="6F7271"/>
                          </a:solidFill>
                          <a:latin typeface="Montserrat" pitchFamily="2" charset="77"/>
                        </a:rPr>
                        <a:t>FECHA DE INGRESO A LA ADMINISTRACIÓN PÚBLICA FEDERAL:</a:t>
                      </a: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_tradnl" sz="1000" dirty="0">
                        <a:solidFill>
                          <a:srgbClr val="6F7271"/>
                        </a:solidFill>
                        <a:latin typeface="Montserrat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F7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10740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ADC48D73-C054-524B-B5F9-08825A0FA65B}"/>
              </a:ext>
            </a:extLst>
          </p:cNvPr>
          <p:cNvSpPr txBox="1"/>
          <p:nvPr/>
        </p:nvSpPr>
        <p:spPr>
          <a:xfrm>
            <a:off x="2702524" y="2929553"/>
            <a:ext cx="2339975" cy="246221"/>
          </a:xfrm>
          <a:prstGeom prst="rect">
            <a:avLst/>
          </a:prstGeom>
          <a:solidFill>
            <a:srgbClr val="691C3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Montserrat" pitchFamily="2" charset="77"/>
              </a:rPr>
              <a:t>PREMIOS DE ANTIGÜEDAD 2025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BB24E64-118C-384C-88C9-FB3251993891}"/>
              </a:ext>
            </a:extLst>
          </p:cNvPr>
          <p:cNvSpPr txBox="1"/>
          <p:nvPr/>
        </p:nvSpPr>
        <p:spPr>
          <a:xfrm>
            <a:off x="470914" y="3403600"/>
            <a:ext cx="6726546" cy="246221"/>
          </a:xfrm>
          <a:prstGeom prst="rect">
            <a:avLst/>
          </a:prstGeom>
          <a:solidFill>
            <a:srgbClr val="BC955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000" b="1" dirty="0">
                <a:solidFill>
                  <a:schemeClr val="bg1"/>
                </a:solidFill>
                <a:latin typeface="Montserrat" pitchFamily="2" charset="77"/>
              </a:rPr>
              <a:t>DATOS DEL (DE LA) TRABAJADOR (A)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923676"/>
              </p:ext>
            </p:extLst>
          </p:nvPr>
        </p:nvGraphicFramePr>
        <p:xfrm>
          <a:off x="470914" y="6027507"/>
          <a:ext cx="6726546" cy="26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6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656"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latin typeface="Montserrat" pitchFamily="2" charset="77"/>
                        </a:rPr>
                        <a:t>ANTIGÜEDAD COMPROBABLE</a:t>
                      </a:r>
                    </a:p>
                  </a:txBody>
                  <a:tcPr marL="90707" marR="90707" marT="45353" marB="45353" anchor="ctr">
                    <a:solidFill>
                      <a:srgbClr val="BC95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35265"/>
              </p:ext>
            </p:extLst>
          </p:nvPr>
        </p:nvGraphicFramePr>
        <p:xfrm>
          <a:off x="773472" y="6301840"/>
          <a:ext cx="5984240" cy="262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3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35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B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DC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C368CDF8-E68E-A224-FFA8-01D3189B44DB}"/>
              </a:ext>
            </a:extLst>
          </p:cNvPr>
          <p:cNvGrpSpPr/>
          <p:nvPr/>
        </p:nvGrpSpPr>
        <p:grpSpPr>
          <a:xfrm>
            <a:off x="1896818" y="1615218"/>
            <a:ext cx="3551838" cy="1146729"/>
            <a:chOff x="1896818" y="1615218"/>
            <a:chExt cx="3551838" cy="114672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95AEF79-D265-2808-7AB5-AD13EC94B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6818" y="1638908"/>
              <a:ext cx="1123039" cy="1123039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167191F-4566-0721-CB61-8B73156D4E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88774" y="1615219"/>
              <a:ext cx="1146728" cy="114672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36CDB0B-DB2A-CFEC-DBD3-FEC7565A9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04419" y="1615218"/>
              <a:ext cx="1144237" cy="11442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6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176</Words>
  <Application>Microsoft Office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ExtraBold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Xóchitl Villalobos Hernández</dc:creator>
  <cp:lastModifiedBy>María Graciela Perea Chávez</cp:lastModifiedBy>
  <cp:revision>66</cp:revision>
  <cp:lastPrinted>2025-04-03T21:13:05Z</cp:lastPrinted>
  <dcterms:created xsi:type="dcterms:W3CDTF">2022-02-21T22:27:30Z</dcterms:created>
  <dcterms:modified xsi:type="dcterms:W3CDTF">2025-04-09T14:11:55Z</dcterms:modified>
</cp:coreProperties>
</file>