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19588" cy="4319588"/>
  <p:notesSz cx="6858000" cy="9144000"/>
  <p:defaultTextStyle>
    <a:defPPr>
      <a:defRPr lang="es-MX"/>
    </a:defPPr>
    <a:lvl1pPr marL="0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1pPr>
    <a:lvl2pPr marL="207340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2pPr>
    <a:lvl3pPr marL="414680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3pPr>
    <a:lvl4pPr marL="62202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4pPr>
    <a:lvl5pPr marL="82936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5pPr>
    <a:lvl6pPr marL="103670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6pPr>
    <a:lvl7pPr marL="124404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7pPr>
    <a:lvl8pPr marL="1451381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8pPr>
    <a:lvl9pPr marL="1658722" algn="l" defTabSz="414680" rtl="0" eaLnBrk="1" latinLnBrk="0" hangingPunct="1">
      <a:defRPr sz="81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1" userDrawn="1">
          <p15:clr>
            <a:srgbClr val="A4A3A4"/>
          </p15:clr>
        </p15:guide>
        <p15:guide id="2" pos="13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2241"/>
    <a:srgbClr val="691C32"/>
    <a:srgbClr val="6F7271"/>
    <a:srgbClr val="BC955C"/>
    <a:srgbClr val="235B4E"/>
    <a:srgbClr val="DDC9A3"/>
    <a:srgbClr val="10312B"/>
    <a:srgbClr val="989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/>
    <p:restoredTop sz="97727"/>
  </p:normalViewPr>
  <p:slideViewPr>
    <p:cSldViewPr snapToGrid="0" snapToObjects="1" showGuides="1">
      <p:cViewPr varScale="1">
        <p:scale>
          <a:sx n="179" d="100"/>
          <a:sy n="179" d="100"/>
        </p:scale>
        <p:origin x="2610" y="180"/>
      </p:cViewPr>
      <p:guideLst>
        <p:guide orient="horz" pos="1361"/>
        <p:guide pos="13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86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6710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" y="229978"/>
            <a:ext cx="931411" cy="366065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" y="229978"/>
            <a:ext cx="2740239" cy="3660651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2288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40660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" y="1076899"/>
            <a:ext cx="3725645" cy="1796828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" y="2890725"/>
            <a:ext cx="3725645" cy="944910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/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75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1490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" y="1149890"/>
            <a:ext cx="1835825" cy="2740739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" y="1149890"/>
            <a:ext cx="1835825" cy="2740739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8545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29979"/>
            <a:ext cx="3725645" cy="83492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" y="1058899"/>
            <a:ext cx="1827388" cy="51895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" y="1577849"/>
            <a:ext cx="1827388" cy="2320779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1" y="1058899"/>
            <a:ext cx="1836388" cy="51895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1" y="1577849"/>
            <a:ext cx="1836388" cy="2320779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96594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63780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1590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87972"/>
            <a:ext cx="1393180" cy="1007904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" y="621942"/>
            <a:ext cx="2186791" cy="3069707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1295877"/>
            <a:ext cx="1393180" cy="2400771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85587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87972"/>
            <a:ext cx="1393180" cy="1007904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" y="621942"/>
            <a:ext cx="2186791" cy="3069707"/>
          </a:xfrm>
        </p:spPr>
        <p:txBody>
          <a:bodyPr anchor="t"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1295877"/>
            <a:ext cx="1393180" cy="2400771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3804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" y="229979"/>
            <a:ext cx="3725645" cy="834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" y="1149890"/>
            <a:ext cx="3725645" cy="274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" y="4003619"/>
            <a:ext cx="971907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215F5-91FD-D048-AA4C-E23749F9C102}" type="datetimeFigureOut">
              <a:rPr lang="es-ES_tradnl" smtClean="0"/>
              <a:t>02/08/2024</a:t>
            </a:fld>
            <a:endParaRPr lang="es-ES_trad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" y="4003619"/>
            <a:ext cx="1457861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" y="4003619"/>
            <a:ext cx="971907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32E36-FA63-5E49-8267-C1D84B7BC00F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485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A372983-2230-2C41-83C5-9EDB47330068}"/>
              </a:ext>
            </a:extLst>
          </p:cNvPr>
          <p:cNvSpPr/>
          <p:nvPr/>
        </p:nvSpPr>
        <p:spPr>
          <a:xfrm>
            <a:off x="794" y="113457"/>
            <a:ext cx="4319589" cy="204596"/>
          </a:xfrm>
          <a:prstGeom prst="rect">
            <a:avLst/>
          </a:prstGeom>
          <a:solidFill>
            <a:srgbClr val="9F2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object 43">
            <a:extLst>
              <a:ext uri="{FF2B5EF4-FFF2-40B4-BE49-F238E27FC236}">
                <a16:creationId xmlns:a16="http://schemas.microsoft.com/office/drawing/2014/main" id="{0A82FBA8-DFF5-504F-BEB9-BE246D76D942}"/>
              </a:ext>
            </a:extLst>
          </p:cNvPr>
          <p:cNvSpPr txBox="1"/>
          <p:nvPr/>
        </p:nvSpPr>
        <p:spPr>
          <a:xfrm>
            <a:off x="238182" y="-311286"/>
            <a:ext cx="3898518" cy="716863"/>
          </a:xfrm>
          <a:prstGeom prst="rect">
            <a:avLst/>
          </a:prstGeom>
          <a:noFill/>
        </p:spPr>
        <p:txBody>
          <a:bodyPr vert="horz" wrap="square" lIns="0" tIns="163830" rIns="0" bIns="0" rtlCol="0" anchor="ctr">
            <a:spAutoFit/>
          </a:bodyPr>
          <a:lstStyle/>
          <a:p>
            <a:pPr algn="ctr">
              <a:lnSpc>
                <a:spcPts val="4300"/>
              </a:lnSpc>
            </a:pPr>
            <a:r>
              <a:rPr sz="1000" b="1" spc="-65" dirty="0" smtClean="0">
                <a:solidFill>
                  <a:srgbClr val="FFFFFF"/>
                </a:solidFill>
                <a:latin typeface="Montserrat"/>
                <a:cs typeface="Montserrat"/>
              </a:rPr>
              <a:t>“</a:t>
            </a:r>
            <a:r>
              <a:rPr lang="es-MX" sz="1000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OTORGAMIENTO DE LICENCIA PRE-PENSIONARIA 2024</a:t>
            </a:r>
            <a:r>
              <a:rPr sz="1000" b="1" spc="-75" dirty="0" smtClean="0">
                <a:solidFill>
                  <a:srgbClr val="FFFFFF"/>
                </a:solidFill>
                <a:latin typeface="Montserrat"/>
                <a:cs typeface="Montserrat"/>
              </a:rPr>
              <a:t>”</a:t>
            </a:r>
            <a:endParaRPr sz="1000" dirty="0">
              <a:latin typeface="Montserrat"/>
              <a:cs typeface="Montserrat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09AAE0B-1ADB-6C4B-B016-37C94C38E101}"/>
              </a:ext>
            </a:extLst>
          </p:cNvPr>
          <p:cNvSpPr/>
          <p:nvPr/>
        </p:nvSpPr>
        <p:spPr>
          <a:xfrm>
            <a:off x="795" y="3209780"/>
            <a:ext cx="4319588" cy="205036"/>
          </a:xfrm>
          <a:prstGeom prst="rect">
            <a:avLst/>
          </a:prstGeom>
          <a:solidFill>
            <a:srgbClr val="EFE6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63ACED7-1804-2940-A293-9043EC6FCA1C}"/>
              </a:ext>
            </a:extLst>
          </p:cNvPr>
          <p:cNvSpPr txBox="1"/>
          <p:nvPr/>
        </p:nvSpPr>
        <p:spPr>
          <a:xfrm>
            <a:off x="217751" y="671837"/>
            <a:ext cx="39085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800" dirty="0">
                <a:solidFill>
                  <a:srgbClr val="691C32"/>
                </a:solidFill>
                <a:latin typeface="Montserrat" panose="00000500000000000000" pitchFamily="2" charset="0"/>
              </a:rPr>
              <a:t>Se hace la atenta invitación a las personas servidoras públicas interesadas en </a:t>
            </a:r>
            <a:r>
              <a:rPr lang="es-MX" sz="800" b="1" dirty="0" smtClean="0">
                <a:solidFill>
                  <a:srgbClr val="691C32"/>
                </a:solidFill>
                <a:latin typeface="Montserrat" panose="00000500000000000000" pitchFamily="2" charset="0"/>
              </a:rPr>
              <a:t>disfrutar en este año 2024</a:t>
            </a:r>
            <a:r>
              <a:rPr lang="es-MX" sz="800" dirty="0" smtClean="0">
                <a:solidFill>
                  <a:srgbClr val="691C32"/>
                </a:solidFill>
                <a:latin typeface="Montserrat" panose="00000500000000000000" pitchFamily="2" charset="0"/>
              </a:rPr>
              <a:t>, la </a:t>
            </a:r>
            <a:r>
              <a:rPr lang="es-MX" sz="800" b="1" dirty="0">
                <a:solidFill>
                  <a:srgbClr val="691C32"/>
                </a:solidFill>
                <a:latin typeface="Montserrat" panose="00000500000000000000" pitchFamily="2" charset="0"/>
              </a:rPr>
              <a:t>licencia pre-pensionaria </a:t>
            </a:r>
            <a:r>
              <a:rPr lang="es-MX" sz="800" dirty="0">
                <a:solidFill>
                  <a:srgbClr val="691C32"/>
                </a:solidFill>
                <a:latin typeface="Montserrat" panose="00000500000000000000" pitchFamily="2" charset="0"/>
              </a:rPr>
              <a:t>contemplada en el artículo 58 de las Condiciones Generales de Trabajo vigentes en esta Secretaría, a </a:t>
            </a:r>
            <a:r>
              <a:rPr lang="es-MX" sz="800" b="1" dirty="0" smtClean="0">
                <a:solidFill>
                  <a:srgbClr val="691C32"/>
                </a:solidFill>
                <a:latin typeface="Montserrat" panose="00000500000000000000" pitchFamily="2" charset="0"/>
              </a:rPr>
              <a:t>contactar </a:t>
            </a:r>
            <a:r>
              <a:rPr lang="es-MX" sz="800" dirty="0" smtClean="0">
                <a:solidFill>
                  <a:srgbClr val="691C32"/>
                </a:solidFill>
                <a:latin typeface="Montserrat" panose="00000500000000000000" pitchFamily="2" charset="0"/>
              </a:rPr>
              <a:t>a </a:t>
            </a:r>
            <a:r>
              <a:rPr lang="es-MX" sz="800" dirty="0">
                <a:solidFill>
                  <a:srgbClr val="691C32"/>
                </a:solidFill>
                <a:latin typeface="Montserrat" panose="00000500000000000000" pitchFamily="2" charset="0"/>
              </a:rPr>
              <a:t>su </a:t>
            </a:r>
            <a:r>
              <a:rPr lang="es-MX" sz="800" b="1" dirty="0">
                <a:solidFill>
                  <a:srgbClr val="691C32"/>
                </a:solidFill>
                <a:latin typeface="Montserrat" panose="00000500000000000000" pitchFamily="2" charset="0"/>
              </a:rPr>
              <a:t>Coordinación </a:t>
            </a:r>
            <a:r>
              <a:rPr lang="es-MX" sz="800" b="1" dirty="0" smtClean="0">
                <a:solidFill>
                  <a:srgbClr val="691C32"/>
                </a:solidFill>
                <a:latin typeface="Montserrat" panose="00000500000000000000" pitchFamily="2" charset="0"/>
              </a:rPr>
              <a:t>Administrativa </a:t>
            </a:r>
            <a:r>
              <a:rPr lang="es-MX" sz="800" b="1" dirty="0">
                <a:solidFill>
                  <a:srgbClr val="691C32"/>
                </a:solidFill>
                <a:latin typeface="Montserrat" panose="00000500000000000000" pitchFamily="2" charset="0"/>
              </a:rPr>
              <a:t>durante el mes de agosto </a:t>
            </a:r>
            <a:r>
              <a:rPr lang="es-MX" sz="800" dirty="0" smtClean="0">
                <a:solidFill>
                  <a:srgbClr val="691C32"/>
                </a:solidFill>
                <a:latin typeface="Montserrat" panose="00000500000000000000" pitchFamily="2" charset="0"/>
              </a:rPr>
              <a:t>, </a:t>
            </a:r>
            <a:r>
              <a:rPr lang="es-MX" sz="800" dirty="0">
                <a:solidFill>
                  <a:srgbClr val="691C32"/>
                </a:solidFill>
                <a:latin typeface="Montserrat" panose="00000500000000000000" pitchFamily="2" charset="0"/>
              </a:rPr>
              <a:t>para una </a:t>
            </a:r>
            <a:r>
              <a:rPr lang="es-MX" sz="800" b="1" dirty="0" smtClean="0">
                <a:solidFill>
                  <a:srgbClr val="691C32"/>
                </a:solidFill>
                <a:latin typeface="Montserrat" panose="00000500000000000000" pitchFamily="2" charset="0"/>
              </a:rPr>
              <a:t>verificación </a:t>
            </a:r>
            <a:r>
              <a:rPr lang="es-MX" sz="800" b="1" dirty="0">
                <a:solidFill>
                  <a:srgbClr val="691C32"/>
                </a:solidFill>
                <a:latin typeface="Montserrat" panose="00000500000000000000" pitchFamily="2" charset="0"/>
              </a:rPr>
              <a:t>previa de los requisitos </a:t>
            </a:r>
            <a:r>
              <a:rPr lang="es-MX" sz="800" dirty="0">
                <a:solidFill>
                  <a:srgbClr val="691C32"/>
                </a:solidFill>
                <a:latin typeface="Montserrat" panose="00000500000000000000" pitchFamily="2" charset="0"/>
              </a:rPr>
              <a:t>necesarios para el otorgamiento de esta prestación, a saber:</a:t>
            </a:r>
          </a:p>
          <a:p>
            <a:pPr algn="just"/>
            <a:endParaRPr lang="es-MX" sz="800" b="1" dirty="0" smtClean="0">
              <a:latin typeface="Montserrat" panose="00000500000000000000" pitchFamily="2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b="1" dirty="0" smtClean="0">
                <a:solidFill>
                  <a:srgbClr val="235B4E"/>
                </a:solidFill>
                <a:latin typeface="Montserrat" panose="00000500000000000000" pitchFamily="2" charset="0"/>
              </a:rPr>
              <a:t>Régimen y modalidad para la obtención de la pensión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b="1" dirty="0" smtClean="0">
                <a:solidFill>
                  <a:srgbClr val="235B4E"/>
                </a:solidFill>
                <a:latin typeface="Montserrat" panose="00000500000000000000" pitchFamily="2" charset="0"/>
              </a:rPr>
              <a:t>Edad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b="1" dirty="0" smtClean="0">
                <a:solidFill>
                  <a:srgbClr val="235B4E"/>
                </a:solidFill>
                <a:latin typeface="Montserrat" panose="00000500000000000000" pitchFamily="2" charset="0"/>
              </a:rPr>
              <a:t>Años de servicio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800" b="1" dirty="0" smtClean="0">
                <a:solidFill>
                  <a:srgbClr val="235B4E"/>
                </a:solidFill>
                <a:latin typeface="Montserrat" panose="00000500000000000000" pitchFamily="2" charset="0"/>
              </a:rPr>
              <a:t>Tipo de nombramiento</a:t>
            </a:r>
          </a:p>
          <a:p>
            <a:pPr algn="just"/>
            <a:endParaRPr lang="es-MX" sz="800" dirty="0">
              <a:solidFill>
                <a:srgbClr val="235B4E"/>
              </a:solidFill>
              <a:latin typeface="Montserrat" panose="00000500000000000000" pitchFamily="2" charset="0"/>
            </a:endParaRPr>
          </a:p>
          <a:p>
            <a:pPr algn="just"/>
            <a:r>
              <a:rPr lang="es-MX" sz="800" dirty="0" smtClean="0">
                <a:solidFill>
                  <a:srgbClr val="691C32"/>
                </a:solidFill>
                <a:latin typeface="Montserrat" panose="00000500000000000000" pitchFamily="2" charset="0"/>
              </a:rPr>
              <a:t>Lo anterior, de conformidad con lo dispuesto por la Ley del ISSSTE y sus Reglamentos aplicables.</a:t>
            </a:r>
          </a:p>
        </p:txBody>
      </p:sp>
      <p:sp>
        <p:nvSpPr>
          <p:cNvPr id="15" name="CuadroTexto 5">
            <a:extLst>
              <a:ext uri="{FF2B5EF4-FFF2-40B4-BE49-F238E27FC236}">
                <a16:creationId xmlns:a16="http://schemas.microsoft.com/office/drawing/2014/main" id="{E192CA9E-2BD9-CC61-2E26-C371D38814FC}"/>
              </a:ext>
            </a:extLst>
          </p:cNvPr>
          <p:cNvSpPr txBox="1"/>
          <p:nvPr/>
        </p:nvSpPr>
        <p:spPr>
          <a:xfrm>
            <a:off x="-181518" y="399887"/>
            <a:ext cx="47071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solidFill>
                  <a:srgbClr val="9F2241"/>
                </a:solidFill>
                <a:latin typeface="Montserrat ExtraBold" pitchFamily="2" charset="77"/>
              </a:rPr>
              <a:t>A TODO EL PERSONAL OPERATIVO DE LA SECRETARÍA DE TURISMO</a:t>
            </a:r>
            <a:endParaRPr lang="es-MX" sz="900" b="1" dirty="0">
              <a:solidFill>
                <a:srgbClr val="9F2241"/>
              </a:solidFill>
              <a:latin typeface="Montserrat ExtraBold" pitchFamily="2" charset="77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372331" y="3476893"/>
            <a:ext cx="36302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 smtClean="0">
                <a:solidFill>
                  <a:srgbClr val="691C32"/>
                </a:solidFill>
                <a:latin typeface="Montserrat Black" panose="00000A00000000000000" pitchFamily="2" charset="0"/>
              </a:rPr>
              <a:t>DUDAS Y ACLARACIONES A LAS EXTENSIONES 5277 y 5299</a:t>
            </a:r>
            <a:endParaRPr lang="es-MX" sz="800" dirty="0">
              <a:solidFill>
                <a:srgbClr val="691C32"/>
              </a:solidFill>
              <a:latin typeface="Montserrat Black" panose="00000A00000000000000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63ACED7-1804-2940-A293-9043EC6FCA1C}"/>
              </a:ext>
            </a:extLst>
          </p:cNvPr>
          <p:cNvSpPr txBox="1"/>
          <p:nvPr/>
        </p:nvSpPr>
        <p:spPr>
          <a:xfrm>
            <a:off x="193345" y="2495171"/>
            <a:ext cx="3908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800" b="1" dirty="0" smtClean="0">
              <a:latin typeface="Montserrat" panose="00000500000000000000" pitchFamily="2" charset="0"/>
            </a:endParaRPr>
          </a:p>
          <a:p>
            <a:pPr algn="ctr"/>
            <a:r>
              <a:rPr lang="es-MX" sz="800" b="1" dirty="0" smtClean="0">
                <a:solidFill>
                  <a:srgbClr val="BC955C"/>
                </a:solidFill>
                <a:latin typeface="Montserrat" panose="00000500000000000000" pitchFamily="2" charset="0"/>
              </a:rPr>
              <a:t>Una vez te acerques a tu Coordinación Administrativa, ésta lo informará a la Dirección de Recursos Humanos para efectuar la validación correspondiente. </a:t>
            </a:r>
          </a:p>
        </p:txBody>
      </p:sp>
    </p:spTree>
    <p:extLst>
      <p:ext uri="{BB962C8B-B14F-4D97-AF65-F5344CB8AC3E}">
        <p14:creationId xmlns:p14="http://schemas.microsoft.com/office/powerpoint/2010/main" val="15514359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151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Black</vt:lpstr>
      <vt:lpstr>Montserrat ExtraBold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María Xóchitl Villalobos Hernández</cp:lastModifiedBy>
  <cp:revision>50</cp:revision>
  <dcterms:created xsi:type="dcterms:W3CDTF">2022-04-13T15:52:35Z</dcterms:created>
  <dcterms:modified xsi:type="dcterms:W3CDTF">2024-08-02T18:35:30Z</dcterms:modified>
</cp:coreProperties>
</file>