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C32"/>
    <a:srgbClr val="BC955C"/>
    <a:srgbClr val="DDC9A3"/>
    <a:srgbClr val="9F2241"/>
    <a:srgbClr val="6F7271"/>
    <a:srgbClr val="10312B"/>
    <a:srgbClr val="98989A"/>
    <a:srgbClr val="23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2"/>
    <p:restoredTop sz="97936"/>
  </p:normalViewPr>
  <p:slideViewPr>
    <p:cSldViewPr snapToGrid="0" snapToObjects="1" showGuides="1">
      <p:cViewPr varScale="1">
        <p:scale>
          <a:sx n="69" d="100"/>
          <a:sy n="69" d="100"/>
        </p:scale>
        <p:origin x="7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04A5-7FEE-47D6-ABD7-3B9B5C0C056E}" type="datetimeFigureOut">
              <a:rPr lang="es-MX" smtClean="0"/>
              <a:t>26/10/2023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DBEA8-9B7C-46BD-9AE3-7ED6C2906D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08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46-ECA9-0746-B55B-62A9F51CE4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82759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DDC9A3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20FEF-408A-8F4B-A96E-92E61CD488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18022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BF2D4C3-E188-C94F-9394-9D2CDC68FB34}"/>
              </a:ext>
            </a:extLst>
          </p:cNvPr>
          <p:cNvCxnSpPr/>
          <p:nvPr userDrawn="1"/>
        </p:nvCxnSpPr>
        <p:spPr>
          <a:xfrm>
            <a:off x="3794760" y="3372812"/>
            <a:ext cx="4617720" cy="0"/>
          </a:xfrm>
          <a:prstGeom prst="line">
            <a:avLst/>
          </a:prstGeom>
          <a:ln w="19050">
            <a:solidFill>
              <a:srgbClr val="DDC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8CD6882-DFAD-6744-B4BD-000832D52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164" y="5120201"/>
            <a:ext cx="2393696" cy="13287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792A57-3263-CD43-8C43-17F9EC999F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031" y="5554635"/>
            <a:ext cx="3117516" cy="7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6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91" userDrawn="1">
          <p15:clr>
            <a:srgbClr val="FBAE40"/>
          </p15:clr>
        </p15:guide>
        <p15:guide id="2" pos="6017" userDrawn="1">
          <p15:clr>
            <a:srgbClr val="FBAE40"/>
          </p15:clr>
        </p15:guide>
        <p15:guide id="3" orient="horz" pos="3543" userDrawn="1">
          <p15:clr>
            <a:srgbClr val="FBAE40"/>
          </p15:clr>
        </p15:guide>
        <p15:guide id="4" pos="7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A7DF7AB-81CE-844F-A7D3-E8375922E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0836" y="2100156"/>
            <a:ext cx="6213977" cy="1774259"/>
          </a:xfrm>
        </p:spPr>
        <p:txBody>
          <a:bodyPr anchor="b">
            <a:noAutofit/>
          </a:bodyPr>
          <a:lstStyle>
            <a:lvl1pPr>
              <a:defRPr sz="440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ENTRADA DE</a:t>
            </a:r>
            <a:br>
              <a:rPr lang="es-ES" dirty="0"/>
            </a:br>
            <a:r>
              <a:rPr lang="es-ES" dirty="0"/>
              <a:t>CAPÍTULO O TEMA</a:t>
            </a:r>
            <a:endParaRPr lang="es-ES_tradnl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B8DDCE-EDF5-1F47-BDA3-D671B9E14D8E}"/>
              </a:ext>
            </a:extLst>
          </p:cNvPr>
          <p:cNvCxnSpPr>
            <a:cxnSpLocks/>
          </p:cNvCxnSpPr>
          <p:nvPr userDrawn="1"/>
        </p:nvCxnSpPr>
        <p:spPr>
          <a:xfrm>
            <a:off x="5623560" y="3904963"/>
            <a:ext cx="6568440" cy="0"/>
          </a:xfrm>
          <a:prstGeom prst="line">
            <a:avLst/>
          </a:prstGeom>
          <a:ln w="19050"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F421E89-5A14-FF45-B233-1292D2F30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F41DC6-A6B3-6044-84CC-C5981D76A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84C894E-187A-1E40-8628-4F1ABC40E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63" y="368595"/>
            <a:ext cx="3684182" cy="2469966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CONTENIDO ACOMODO CORRECTO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3F598F-11A3-204B-B011-EAB304FB8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858337-C7E1-434E-BC61-01D61E2AEA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A5EEBCD-8ACE-4642-ABDE-27E691B449DA}"/>
              </a:ext>
            </a:extLst>
          </p:cNvPr>
          <p:cNvSpPr/>
          <p:nvPr userDrawn="1"/>
        </p:nvSpPr>
        <p:spPr>
          <a:xfrm>
            <a:off x="0" y="6720289"/>
            <a:ext cx="12192000" cy="137711"/>
          </a:xfrm>
          <a:prstGeom prst="rect">
            <a:avLst/>
          </a:prstGeom>
          <a:gradFill>
            <a:gsLst>
              <a:gs pos="100000">
                <a:srgbClr val="DDC9A3">
                  <a:alpha val="0"/>
                </a:srgbClr>
              </a:gs>
              <a:gs pos="0">
                <a:srgbClr val="DDC9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57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CE5402D-A910-234B-AEC5-110A306E9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63" y="368595"/>
            <a:ext cx="3684182" cy="2469966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CONTENIDO ACOMODO CORRECTO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04AF49-00C8-1546-8745-FFEBD8CC0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270689-4A9E-0340-BAF0-93D70BC1A5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777975F-FEF9-0B4D-9BAB-044D3B9A8AAE}"/>
              </a:ext>
            </a:extLst>
          </p:cNvPr>
          <p:cNvSpPr/>
          <p:nvPr userDrawn="1"/>
        </p:nvSpPr>
        <p:spPr>
          <a:xfrm flipH="1">
            <a:off x="4654625" y="0"/>
            <a:ext cx="760163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1374537-6394-AF49-BAAF-39A404AE8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63" y="368595"/>
            <a:ext cx="3684182" cy="2469966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9F2241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CONTENIDO ACOMODO CORRECTO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BCAA25-2FEB-4B44-99C9-BD8458C753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5C0F2A-4B86-7047-BFE4-BEEC8B265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930C86-348A-5C44-B8DB-0EAFD0B28E06}"/>
              </a:ext>
            </a:extLst>
          </p:cNvPr>
          <p:cNvSpPr/>
          <p:nvPr userDrawn="1"/>
        </p:nvSpPr>
        <p:spPr>
          <a:xfrm>
            <a:off x="0" y="6720289"/>
            <a:ext cx="12192000" cy="137711"/>
          </a:xfrm>
          <a:prstGeom prst="rect">
            <a:avLst/>
          </a:prstGeom>
          <a:gradFill>
            <a:gsLst>
              <a:gs pos="100000">
                <a:schemeClr val="bg1"/>
              </a:gs>
              <a:gs pos="17000">
                <a:srgbClr val="DDC9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139054-7926-B143-8048-64EB488ED868}"/>
              </a:ext>
            </a:extLst>
          </p:cNvPr>
          <p:cNvSpPr/>
          <p:nvPr userDrawn="1"/>
        </p:nvSpPr>
        <p:spPr>
          <a:xfrm>
            <a:off x="0" y="0"/>
            <a:ext cx="220337" cy="1620309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436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F1EFDFFF-934C-C048-BD44-B05405494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73" y="570960"/>
            <a:ext cx="7018926" cy="1332789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CONTENIDO ACOMODO CORRECTO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52A56E-6682-8949-B1BE-DD8CCE372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98752F-70DA-B04B-BFCF-EEE2B45CE3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79C178-1BD2-2F4F-948A-04434A7CF9DF}"/>
              </a:ext>
            </a:extLst>
          </p:cNvPr>
          <p:cNvSpPr/>
          <p:nvPr userDrawn="1"/>
        </p:nvSpPr>
        <p:spPr>
          <a:xfrm>
            <a:off x="0" y="6720289"/>
            <a:ext cx="12192000" cy="137711"/>
          </a:xfrm>
          <a:prstGeom prst="rect">
            <a:avLst/>
          </a:prstGeom>
          <a:gradFill>
            <a:gsLst>
              <a:gs pos="100000">
                <a:srgbClr val="DDC9A3"/>
              </a:gs>
              <a:gs pos="0">
                <a:srgbClr val="DDC9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75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D7C3E7-A421-2349-AA67-EE73D316A2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37C449-2CBC-0A45-B01A-9A6357ABA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64BC662-69ED-7E45-BA09-6103B988A25D}"/>
              </a:ext>
            </a:extLst>
          </p:cNvPr>
          <p:cNvSpPr/>
          <p:nvPr userDrawn="1"/>
        </p:nvSpPr>
        <p:spPr>
          <a:xfrm>
            <a:off x="824460" y="2908091"/>
            <a:ext cx="11367542" cy="1041817"/>
          </a:xfrm>
          <a:prstGeom prst="rect">
            <a:avLst/>
          </a:prstGeom>
          <a:gradFill>
            <a:gsLst>
              <a:gs pos="0">
                <a:srgbClr val="9F2241">
                  <a:alpha val="0"/>
                </a:srgbClr>
              </a:gs>
              <a:gs pos="100000">
                <a:srgbClr val="9F224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C2D1599-ECAC-7B42-B431-1F82974F9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9570" y="3252864"/>
            <a:ext cx="8026069" cy="479711"/>
          </a:xfrm>
          <a:noFill/>
        </p:spPr>
        <p:txBody>
          <a:bodyPr anchor="b">
            <a:noAutofit/>
          </a:bodyPr>
          <a:lstStyle>
            <a:lvl1pPr algn="ctr">
              <a:defRPr sz="3600" b="0" i="0" baseline="0">
                <a:solidFill>
                  <a:srgbClr val="DDC9A3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CONTRAPORTADA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711E6E-D218-E64B-B13F-E8824A6AC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9152" y="744604"/>
            <a:ext cx="2393696" cy="13287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DCDCE9-7160-BD4D-876E-BE73370FEE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79838" y="5379926"/>
            <a:ext cx="2632324" cy="6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64BC662-69ED-7E45-BA09-6103B988A25D}"/>
              </a:ext>
            </a:extLst>
          </p:cNvPr>
          <p:cNvSpPr/>
          <p:nvPr userDrawn="1"/>
        </p:nvSpPr>
        <p:spPr>
          <a:xfrm>
            <a:off x="824460" y="2908091"/>
            <a:ext cx="11367542" cy="1041817"/>
          </a:xfrm>
          <a:prstGeom prst="rect">
            <a:avLst/>
          </a:prstGeom>
          <a:gradFill>
            <a:gsLst>
              <a:gs pos="0">
                <a:srgbClr val="9F2241">
                  <a:alpha val="0"/>
                </a:srgbClr>
              </a:gs>
              <a:gs pos="100000">
                <a:srgbClr val="9F224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C2D1599-ECAC-7B42-B431-1F82974F9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9570" y="3252864"/>
            <a:ext cx="8026069" cy="479711"/>
          </a:xfrm>
          <a:noFill/>
        </p:spPr>
        <p:txBody>
          <a:bodyPr anchor="b">
            <a:noAutofit/>
          </a:bodyPr>
          <a:lstStyle>
            <a:lvl1pPr algn="ctr">
              <a:defRPr sz="3600" b="0" i="0" baseline="0">
                <a:solidFill>
                  <a:srgbClr val="DDC9A3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CONTRAPORTADA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711E6E-D218-E64B-B13F-E8824A6AC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9152" y="744604"/>
            <a:ext cx="2393696" cy="1328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BCD790-71B3-8148-BF3C-3368C3101F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4675" y="5395134"/>
            <a:ext cx="3842650" cy="6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64BC662-69ED-7E45-BA09-6103B988A25D}"/>
              </a:ext>
            </a:extLst>
          </p:cNvPr>
          <p:cNvSpPr/>
          <p:nvPr userDrawn="1"/>
        </p:nvSpPr>
        <p:spPr>
          <a:xfrm>
            <a:off x="824460" y="2570813"/>
            <a:ext cx="11367542" cy="1041817"/>
          </a:xfrm>
          <a:prstGeom prst="rect">
            <a:avLst/>
          </a:prstGeom>
          <a:gradFill>
            <a:gsLst>
              <a:gs pos="0">
                <a:srgbClr val="9F2241">
                  <a:alpha val="0"/>
                </a:srgbClr>
              </a:gs>
              <a:gs pos="100000">
                <a:srgbClr val="9F224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C2D1599-ECAC-7B42-B431-1F82974F9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9570" y="2915586"/>
            <a:ext cx="8026069" cy="479711"/>
          </a:xfrm>
          <a:noFill/>
        </p:spPr>
        <p:txBody>
          <a:bodyPr anchor="b">
            <a:noAutofit/>
          </a:bodyPr>
          <a:lstStyle>
            <a:lvl1pPr algn="ctr">
              <a:defRPr sz="3600" b="0" i="0" baseline="0">
                <a:solidFill>
                  <a:srgbClr val="DDC9A3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CONTRAPORTADA</a:t>
            </a:r>
          </a:p>
        </p:txBody>
      </p:sp>
    </p:spTree>
    <p:extLst>
      <p:ext uri="{BB962C8B-B14F-4D97-AF65-F5344CB8AC3E}">
        <p14:creationId xmlns:p14="http://schemas.microsoft.com/office/powerpoint/2010/main" val="2539994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6B6DA87-2D30-8742-B072-045DAB6CF988}"/>
              </a:ext>
            </a:extLst>
          </p:cNvPr>
          <p:cNvSpPr/>
          <p:nvPr userDrawn="1"/>
        </p:nvSpPr>
        <p:spPr>
          <a:xfrm>
            <a:off x="824460" y="2924834"/>
            <a:ext cx="11367542" cy="1041817"/>
          </a:xfrm>
          <a:prstGeom prst="rect">
            <a:avLst/>
          </a:prstGeom>
          <a:gradFill>
            <a:gsLst>
              <a:gs pos="0">
                <a:srgbClr val="BC955C">
                  <a:alpha val="0"/>
                </a:srgbClr>
              </a:gs>
              <a:gs pos="100000">
                <a:srgbClr val="BC95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4D3C656-5B7A-B64C-B984-00E59DE483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9570" y="3269607"/>
            <a:ext cx="8026069" cy="479711"/>
          </a:xfrm>
          <a:noFill/>
        </p:spPr>
        <p:txBody>
          <a:bodyPr anchor="b">
            <a:noAutofit/>
          </a:bodyPr>
          <a:lstStyle>
            <a:lvl1pPr algn="ctr">
              <a:defRPr sz="3600" b="0" i="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CONTRAPORTADA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4A8F42-CB2E-904E-B796-F73775FFF4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3910" y="745092"/>
            <a:ext cx="2384181" cy="1328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51D0FD9-8C76-8F4D-A21F-A0CDAB7E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53" t="33402" r="42582" b="25417"/>
          <a:stretch/>
        </p:blipFill>
        <p:spPr>
          <a:xfrm>
            <a:off x="4920166" y="5530467"/>
            <a:ext cx="2351669" cy="9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46-ECA9-0746-B55B-62A9F51CE4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79937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DDC9A3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20FEF-408A-8F4B-A96E-92E61CD488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3666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BF2D4C3-E188-C94F-9394-9D2CDC68FB34}"/>
              </a:ext>
            </a:extLst>
          </p:cNvPr>
          <p:cNvCxnSpPr/>
          <p:nvPr userDrawn="1"/>
        </p:nvCxnSpPr>
        <p:spPr>
          <a:xfrm>
            <a:off x="3794760" y="3372812"/>
            <a:ext cx="4617720" cy="0"/>
          </a:xfrm>
          <a:prstGeom prst="line">
            <a:avLst/>
          </a:prstGeom>
          <a:ln w="19050">
            <a:solidFill>
              <a:srgbClr val="DDC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A1A8E1CC-5AB3-4547-96EE-85DF221A19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164" y="5120201"/>
            <a:ext cx="2393696" cy="1328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BDFF9F-D86C-9F4E-89C3-F28EEDF945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031" y="5554873"/>
            <a:ext cx="4704930" cy="7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3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B6FB442-36AE-944E-B055-2E2894511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5111" y="5565890"/>
            <a:ext cx="3401779" cy="55398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789CBB2-0DE8-FD4A-942B-655FEE060CFB}"/>
              </a:ext>
            </a:extLst>
          </p:cNvPr>
          <p:cNvSpPr/>
          <p:nvPr userDrawn="1"/>
        </p:nvSpPr>
        <p:spPr>
          <a:xfrm>
            <a:off x="824460" y="2570813"/>
            <a:ext cx="11367542" cy="1041817"/>
          </a:xfrm>
          <a:prstGeom prst="rect">
            <a:avLst/>
          </a:prstGeom>
          <a:gradFill>
            <a:gsLst>
              <a:gs pos="0">
                <a:srgbClr val="BC955C">
                  <a:alpha val="0"/>
                </a:srgbClr>
              </a:gs>
              <a:gs pos="100000">
                <a:srgbClr val="BC95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201C33D-3FD5-D042-A22D-B59504AB56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9570" y="2915586"/>
            <a:ext cx="8026069" cy="479711"/>
          </a:xfrm>
          <a:noFill/>
        </p:spPr>
        <p:txBody>
          <a:bodyPr anchor="b">
            <a:noAutofit/>
          </a:bodyPr>
          <a:lstStyle>
            <a:lvl1pPr algn="ctr">
              <a:defRPr sz="3600" b="0" i="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CONTRAPORTADA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5C728E-357E-424D-945E-CD6F0CC90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3910" y="745092"/>
            <a:ext cx="2384181" cy="13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789CBB2-0DE8-FD4A-942B-655FEE060CFB}"/>
              </a:ext>
            </a:extLst>
          </p:cNvPr>
          <p:cNvSpPr/>
          <p:nvPr userDrawn="1"/>
        </p:nvSpPr>
        <p:spPr>
          <a:xfrm>
            <a:off x="824460" y="2570813"/>
            <a:ext cx="11367542" cy="1041817"/>
          </a:xfrm>
          <a:prstGeom prst="rect">
            <a:avLst/>
          </a:prstGeom>
          <a:gradFill>
            <a:gsLst>
              <a:gs pos="0">
                <a:srgbClr val="BC955C">
                  <a:alpha val="0"/>
                </a:srgbClr>
              </a:gs>
              <a:gs pos="100000">
                <a:srgbClr val="BC955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201C33D-3FD5-D042-A22D-B59504AB56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9570" y="2915586"/>
            <a:ext cx="8026069" cy="479711"/>
          </a:xfrm>
          <a:noFill/>
        </p:spPr>
        <p:txBody>
          <a:bodyPr anchor="b">
            <a:noAutofit/>
          </a:bodyPr>
          <a:lstStyle>
            <a:lvl1pPr algn="ctr">
              <a:defRPr sz="3600" b="0" i="0" baseline="0">
                <a:solidFill>
                  <a:srgbClr val="9F2241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CONTRAPORTADA</a:t>
            </a:r>
          </a:p>
        </p:txBody>
      </p:sp>
    </p:spTree>
    <p:extLst>
      <p:ext uri="{BB962C8B-B14F-4D97-AF65-F5344CB8AC3E}">
        <p14:creationId xmlns:p14="http://schemas.microsoft.com/office/powerpoint/2010/main" val="296778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46-ECA9-0746-B55B-62A9F51CE4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79937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DDC9A3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20FEF-408A-8F4B-A96E-92E61CD488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3666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BF2D4C3-E188-C94F-9394-9D2CDC68FB34}"/>
              </a:ext>
            </a:extLst>
          </p:cNvPr>
          <p:cNvCxnSpPr/>
          <p:nvPr userDrawn="1"/>
        </p:nvCxnSpPr>
        <p:spPr>
          <a:xfrm>
            <a:off x="3794760" y="3372812"/>
            <a:ext cx="4617720" cy="0"/>
          </a:xfrm>
          <a:prstGeom prst="line">
            <a:avLst/>
          </a:prstGeom>
          <a:ln w="19050">
            <a:solidFill>
              <a:srgbClr val="DDC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7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1BA3836-F469-204C-8770-99F21B471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79937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54D3925-9219-2249-9445-8D4A618570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3666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BC955C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A823AE-4C4B-0B48-9A9E-1A8E7674A1E8}"/>
              </a:ext>
            </a:extLst>
          </p:cNvPr>
          <p:cNvCxnSpPr>
            <a:cxnSpLocks/>
          </p:cNvCxnSpPr>
          <p:nvPr userDrawn="1"/>
        </p:nvCxnSpPr>
        <p:spPr>
          <a:xfrm>
            <a:off x="3337561" y="3372812"/>
            <a:ext cx="5473417" cy="0"/>
          </a:xfrm>
          <a:prstGeom prst="line">
            <a:avLst/>
          </a:prstGeom>
          <a:ln w="19050"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130E3A6-77EA-2949-A9C6-364FDDD68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250" y="4433803"/>
            <a:ext cx="6022622" cy="3250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CC2142A-0620-3045-BCE5-F5D383B034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7679" y="5120526"/>
            <a:ext cx="2384181" cy="13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1BA3836-F469-204C-8770-99F21B471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79937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54D3925-9219-2249-9445-8D4A618570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3666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BC955C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A823AE-4C4B-0B48-9A9E-1A8E7674A1E8}"/>
              </a:ext>
            </a:extLst>
          </p:cNvPr>
          <p:cNvCxnSpPr>
            <a:cxnSpLocks/>
          </p:cNvCxnSpPr>
          <p:nvPr userDrawn="1"/>
        </p:nvCxnSpPr>
        <p:spPr>
          <a:xfrm>
            <a:off x="3337561" y="3372812"/>
            <a:ext cx="5473417" cy="0"/>
          </a:xfrm>
          <a:prstGeom prst="line">
            <a:avLst/>
          </a:prstGeom>
          <a:ln w="19050"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130E3A6-77EA-2949-A9C6-364FDDD68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250" y="4433803"/>
            <a:ext cx="6022622" cy="3250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CC2142A-0620-3045-BCE5-F5D383B034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7679" y="5120526"/>
            <a:ext cx="2384181" cy="13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1BA3836-F469-204C-8770-99F21B471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79937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54D3925-9219-2249-9445-8D4A618570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3666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BC955C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A823AE-4C4B-0B48-9A9E-1A8E7674A1E8}"/>
              </a:ext>
            </a:extLst>
          </p:cNvPr>
          <p:cNvCxnSpPr/>
          <p:nvPr userDrawn="1"/>
        </p:nvCxnSpPr>
        <p:spPr>
          <a:xfrm>
            <a:off x="3794760" y="3372812"/>
            <a:ext cx="4617720" cy="0"/>
          </a:xfrm>
          <a:prstGeom prst="line">
            <a:avLst/>
          </a:prstGeom>
          <a:ln w="19050"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BD78A529-FD2D-F743-BB02-E61CFABC7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7679" y="5120526"/>
            <a:ext cx="2384181" cy="1328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C8918ED-2F80-9A4A-B055-93976B6C75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823" y="5565889"/>
            <a:ext cx="4619495" cy="7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1BA3836-F469-204C-8770-99F21B471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8805" y="1799377"/>
            <a:ext cx="4950823" cy="1501594"/>
          </a:xfrm>
          <a:noFill/>
        </p:spPr>
        <p:txBody>
          <a:bodyPr anchor="b">
            <a:normAutofit/>
          </a:bodyPr>
          <a:lstStyle>
            <a:lvl1pPr algn="ctr">
              <a:defRPr sz="4400" b="0" i="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_tradnl" noProof="0" dirty="0"/>
              <a:t>TÍTULO DE LA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54D3925-9219-2249-9445-8D4A618570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3666"/>
            <a:ext cx="9144000" cy="36906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BC955C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LA PRESENTACIÓN</a:t>
            </a:r>
            <a:endParaRPr lang="es-ES_tradn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A823AE-4C4B-0B48-9A9E-1A8E7674A1E8}"/>
              </a:ext>
            </a:extLst>
          </p:cNvPr>
          <p:cNvCxnSpPr/>
          <p:nvPr userDrawn="1"/>
        </p:nvCxnSpPr>
        <p:spPr>
          <a:xfrm>
            <a:off x="3794760" y="3372812"/>
            <a:ext cx="4617720" cy="0"/>
          </a:xfrm>
          <a:prstGeom prst="line">
            <a:avLst/>
          </a:prstGeom>
          <a:ln w="19050"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5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B1E2684F-C2F7-0345-9AFA-8BA57D37FA1E}"/>
              </a:ext>
            </a:extLst>
          </p:cNvPr>
          <p:cNvSpPr/>
          <p:nvPr userDrawn="1"/>
        </p:nvSpPr>
        <p:spPr>
          <a:xfrm>
            <a:off x="4654626" y="0"/>
            <a:ext cx="75373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DFFD33-31CA-6242-929C-D688E0677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63" y="368595"/>
            <a:ext cx="3684182" cy="2469966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691C32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CONTENIDO ACOMODO CORRECTO</a:t>
            </a:r>
            <a:endParaRPr lang="es-ES_tradn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973A16-B974-EC43-AC89-05916C11D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949" y="306906"/>
            <a:ext cx="1993901" cy="4918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928136-3177-9442-A677-3EFAF193C6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40FEB68-CAE8-FC42-8921-1360A8CE403E}"/>
              </a:ext>
            </a:extLst>
          </p:cNvPr>
          <p:cNvSpPr/>
          <p:nvPr userDrawn="1"/>
        </p:nvSpPr>
        <p:spPr>
          <a:xfrm>
            <a:off x="0" y="6720289"/>
            <a:ext cx="12192000" cy="137711"/>
          </a:xfrm>
          <a:prstGeom prst="rect">
            <a:avLst/>
          </a:prstGeom>
          <a:gradFill>
            <a:gsLst>
              <a:gs pos="100000">
                <a:schemeClr val="bg1"/>
              </a:gs>
              <a:gs pos="17000">
                <a:srgbClr val="DDC9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795173E-3BC1-784C-A99B-E7407CE30A92}"/>
              </a:ext>
            </a:extLst>
          </p:cNvPr>
          <p:cNvSpPr/>
          <p:nvPr userDrawn="1"/>
        </p:nvSpPr>
        <p:spPr>
          <a:xfrm>
            <a:off x="1" y="0"/>
            <a:ext cx="236862" cy="1620309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7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FCAB06C-5D47-3D49-9661-2A19EFD78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63" y="368595"/>
            <a:ext cx="3684182" cy="2469966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9F2241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EJEMPLO DE CONTENIDO ACOMODO CORRECTO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82FCA8-B500-8B4C-B58A-CB17994ED0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5258" y="5752945"/>
            <a:ext cx="1565492" cy="87224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8F545AA-3A24-784E-8268-7E953FCF999C}"/>
              </a:ext>
            </a:extLst>
          </p:cNvPr>
          <p:cNvCxnSpPr/>
          <p:nvPr userDrawn="1"/>
        </p:nvCxnSpPr>
        <p:spPr>
          <a:xfrm>
            <a:off x="275422" y="6444867"/>
            <a:ext cx="9871113" cy="0"/>
          </a:xfrm>
          <a:prstGeom prst="line">
            <a:avLst/>
          </a:prstGeom>
          <a:ln w="19050">
            <a:solidFill>
              <a:srgbClr val="BC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1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8049C3-39D2-5840-8B80-D975BC1F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7F5440-70B4-604A-AE9A-2C61FE9CD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34F01-922C-B643-B0CA-9467B0A94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F12F-8EF9-FA45-9D03-41F8A241449F}" type="datetimeFigureOut">
              <a:rPr lang="es-ES_tradnl" smtClean="0"/>
              <a:t>26/10/2023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2E76A7-4CE0-9E4A-96FB-1CA2071F4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B91B9-D6C2-C741-AE15-9CDA2DF5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8D49-4A07-1E47-A091-E480BADA65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59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50" r:id="rId4"/>
    <p:sldLayoutId id="2147483672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9" r:id="rId15"/>
    <p:sldLayoutId id="2147483666" r:id="rId16"/>
    <p:sldLayoutId id="2147483671" r:id="rId17"/>
    <p:sldLayoutId id="2147483667" r:id="rId18"/>
    <p:sldLayoutId id="2147483670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712C6-33C1-5B45-8527-CEAA096C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19" y="500514"/>
            <a:ext cx="10605139" cy="121278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2200" dirty="0" smtClean="0"/>
              <a:t>CENTRO DE ACOPIO</a:t>
            </a:r>
            <a:br>
              <a:rPr lang="es-ES_tradnl" sz="2200" dirty="0" smtClean="0"/>
            </a:br>
            <a:r>
              <a:rPr lang="es-ES_tradnl" sz="2200" dirty="0" smtClean="0"/>
              <a:t>DAMNIFICADOS</a:t>
            </a:r>
            <a:br>
              <a:rPr lang="es-ES_tradnl" sz="2200" dirty="0" smtClean="0"/>
            </a:br>
            <a:r>
              <a:rPr lang="es-ES_tradnl" sz="2200" dirty="0" smtClean="0"/>
              <a:t>POR EL PASO DEL HURACÁN OTIS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>¡</a:t>
            </a:r>
            <a:r>
              <a:rPr lang="es-ES_tradnl" sz="2000" dirty="0" smtClean="0"/>
              <a:t>Es </a:t>
            </a:r>
            <a:r>
              <a:rPr lang="es-ES_tradnl" sz="2000" dirty="0" smtClean="0"/>
              <a:t>momento de solidarizarnos con nuestras hermanas y hermanos de </a:t>
            </a:r>
            <a:r>
              <a:rPr lang="es-ES_tradnl" sz="2000" dirty="0" smtClean="0"/>
              <a:t>Guerrero!</a:t>
            </a:r>
            <a:endParaRPr lang="es-ES_tradnl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5AC4D2-1C3E-5B42-AF21-C293B6298061}"/>
              </a:ext>
            </a:extLst>
          </p:cNvPr>
          <p:cNvSpPr txBox="1"/>
          <p:nvPr/>
        </p:nvSpPr>
        <p:spPr>
          <a:xfrm>
            <a:off x="524151" y="1713297"/>
            <a:ext cx="11103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latin typeface="Montserrat" pitchFamily="2" charset="77"/>
              </a:rPr>
              <a:t>Estimadas personas servidoras públicas de la Secretaría </a:t>
            </a:r>
            <a:r>
              <a:rPr lang="es-ES_tradnl" sz="1600" dirty="0">
                <a:latin typeface="Montserrat" pitchFamily="2" charset="77"/>
              </a:rPr>
              <a:t>de </a:t>
            </a:r>
            <a:r>
              <a:rPr lang="es-ES_tradnl" sz="1600" dirty="0" smtClean="0">
                <a:latin typeface="Montserrat" pitchFamily="2" charset="77"/>
              </a:rPr>
              <a:t>Turismo, se les invita a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apoyar a los damnificados por el fenómeno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natural OTIS,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para ello se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ha instalado un Centro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de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Acopio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en 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la planta baja del edificio de </a:t>
            </a:r>
            <a:r>
              <a:rPr lang="es-ES_tradnl" sz="1600" b="1" i="0" dirty="0" smtClean="0">
                <a:solidFill>
                  <a:schemeClr val="tx1"/>
                </a:solidFill>
                <a:latin typeface="Montserrat" pitchFamily="2" charset="77"/>
              </a:rPr>
              <a:t>Av</a:t>
            </a:r>
            <a:r>
              <a:rPr lang="es-ES_tradnl" sz="1600" b="1" i="0" dirty="0" smtClean="0">
                <a:solidFill>
                  <a:schemeClr val="tx1"/>
                </a:solidFill>
                <a:latin typeface="Montserrat" pitchFamily="2" charset="77"/>
              </a:rPr>
              <a:t>. Presidente </a:t>
            </a:r>
            <a:r>
              <a:rPr lang="es-ES_tradnl" sz="1600" b="1" i="0" dirty="0" err="1" smtClean="0">
                <a:solidFill>
                  <a:schemeClr val="tx1"/>
                </a:solidFill>
                <a:latin typeface="Montserrat" pitchFamily="2" charset="77"/>
              </a:rPr>
              <a:t>Masaryk</a:t>
            </a:r>
            <a:r>
              <a:rPr lang="es-ES_tradnl" sz="1600" b="1" i="0" dirty="0" smtClean="0">
                <a:solidFill>
                  <a:schemeClr val="tx1"/>
                </a:solidFill>
                <a:latin typeface="Montserrat" pitchFamily="2" charset="77"/>
              </a:rPr>
              <a:t> No. </a:t>
            </a:r>
            <a:r>
              <a:rPr lang="es-ES_tradnl" sz="1600" b="1" i="0" dirty="0" smtClean="0">
                <a:solidFill>
                  <a:schemeClr val="tx1"/>
                </a:solidFill>
                <a:latin typeface="Montserrat" pitchFamily="2" charset="77"/>
              </a:rPr>
              <a:t>172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, y para facilitarte la donación de víveres y otros artículos hay mesas de recepción en los inmuebles de </a:t>
            </a:r>
            <a:r>
              <a:rPr lang="es-ES_tradnl" sz="1600" dirty="0" smtClean="0">
                <a:latin typeface="Montserrat" pitchFamily="2" charset="77"/>
              </a:rPr>
              <a:t>Sc</a:t>
            </a:r>
            <a:r>
              <a:rPr lang="es-ES_tradnl" sz="1600" i="0" dirty="0" smtClean="0">
                <a:solidFill>
                  <a:schemeClr val="tx1"/>
                </a:solidFill>
                <a:latin typeface="Montserrat" pitchFamily="2" charset="77"/>
              </a:rPr>
              <a:t>hiller y Viaducto.</a:t>
            </a:r>
            <a:endParaRPr lang="es-ES_tradnl" sz="1600" i="0" dirty="0" smtClean="0">
              <a:solidFill>
                <a:schemeClr val="tx1"/>
              </a:solidFill>
              <a:latin typeface="Montserrat" pitchFamily="2" charset="77"/>
            </a:endParaRPr>
          </a:p>
          <a:p>
            <a:pPr algn="just"/>
            <a:endParaRPr lang="es-ES_tradnl" sz="1600" dirty="0">
              <a:latin typeface="Montserrat" pitchFamily="2" charset="77"/>
            </a:endParaRPr>
          </a:p>
          <a:p>
            <a:pPr algn="just"/>
            <a:r>
              <a:rPr lang="es-ES_tradnl" b="1" i="0" dirty="0" smtClean="0">
                <a:solidFill>
                  <a:srgbClr val="691C32"/>
                </a:solidFill>
                <a:latin typeface="Montserrat" pitchFamily="2" charset="77"/>
              </a:rPr>
              <a:t>Dona los siguientes </a:t>
            </a:r>
            <a:r>
              <a:rPr lang="es-ES_tradnl" b="1" dirty="0" smtClean="0">
                <a:solidFill>
                  <a:srgbClr val="691C32"/>
                </a:solidFill>
                <a:latin typeface="Montserrat" pitchFamily="2" charset="77"/>
              </a:rPr>
              <a:t>artículos y alimentos </a:t>
            </a:r>
            <a:r>
              <a:rPr lang="es-ES_tradnl" b="1" i="0" dirty="0" smtClean="0">
                <a:solidFill>
                  <a:srgbClr val="691C32"/>
                </a:solidFill>
                <a:latin typeface="Montserrat" pitchFamily="2" charset="77"/>
              </a:rPr>
              <a:t>enlatados o</a:t>
            </a:r>
          </a:p>
          <a:p>
            <a:pPr algn="just"/>
            <a:r>
              <a:rPr lang="es-ES_tradnl" b="1" i="0" dirty="0" smtClean="0">
                <a:solidFill>
                  <a:srgbClr val="691C32"/>
                </a:solidFill>
                <a:latin typeface="Montserrat" pitchFamily="2" charset="77"/>
              </a:rPr>
              <a:t>empaquetados:</a:t>
            </a:r>
            <a:endParaRPr lang="es-ES_tradnl" b="1" i="0" dirty="0" smtClean="0">
              <a:solidFill>
                <a:srgbClr val="691C32"/>
              </a:solidFill>
              <a:latin typeface="Montserrat" pitchFamily="2" charset="77"/>
            </a:endParaRPr>
          </a:p>
          <a:p>
            <a:pPr fontAlgn="t"/>
            <a:endParaRPr lang="es-ES_tradnl" dirty="0" smtClean="0"/>
          </a:p>
          <a:p>
            <a:pPr fontAlgn="t"/>
            <a:r>
              <a:rPr lang="es-ES_tradnl" sz="2000" dirty="0" smtClean="0"/>
              <a:t>Guisados listos para comer	Atún 		</a:t>
            </a:r>
            <a:r>
              <a:rPr lang="es-ES_tradnl" sz="2000" dirty="0"/>
              <a:t>	</a:t>
            </a:r>
            <a:endParaRPr lang="es-MX" sz="2000" dirty="0"/>
          </a:p>
          <a:p>
            <a:r>
              <a:rPr lang="es-ES_tradnl" sz="2000" dirty="0" smtClean="0"/>
              <a:t>Ensalada de verduras 		</a:t>
            </a:r>
            <a:r>
              <a:rPr lang="es-ES_tradnl" sz="2000" dirty="0" err="1" smtClean="0"/>
              <a:t>Mix</a:t>
            </a:r>
            <a:r>
              <a:rPr lang="es-ES_tradnl" sz="2000" dirty="0" smtClean="0"/>
              <a:t> de frutas deshidratadas</a:t>
            </a:r>
          </a:p>
          <a:p>
            <a:r>
              <a:rPr lang="es-ES_tradnl" sz="2000" dirty="0" smtClean="0"/>
              <a:t>Frijol cocido</a:t>
            </a:r>
            <a:r>
              <a:rPr lang="es-ES_tradnl" sz="2000" dirty="0" smtClean="0"/>
              <a:t>			</a:t>
            </a:r>
            <a:r>
              <a:rPr lang="es-ES_tradnl" sz="2000" dirty="0" smtClean="0"/>
              <a:t>Galletas de trigo integral</a:t>
            </a:r>
            <a:r>
              <a:rPr lang="es-ES_tradnl" sz="2000" dirty="0" smtClean="0"/>
              <a:t>		</a:t>
            </a:r>
            <a:endParaRPr lang="es-MX" sz="2000" dirty="0"/>
          </a:p>
          <a:p>
            <a:r>
              <a:rPr lang="es-ES_tradnl" sz="2000" dirty="0"/>
              <a:t>Agua embotellada</a:t>
            </a:r>
            <a:r>
              <a:rPr lang="es-MX" sz="2000" dirty="0"/>
              <a:t> </a:t>
            </a:r>
            <a:r>
              <a:rPr lang="es-MX" sz="2000" dirty="0" smtClean="0"/>
              <a:t>		</a:t>
            </a:r>
            <a:r>
              <a:rPr lang="es-MX" sz="2000" dirty="0" smtClean="0"/>
              <a:t>Cerillos o encendedores</a:t>
            </a:r>
          </a:p>
          <a:p>
            <a:r>
              <a:rPr lang="es-ES_tradnl" sz="2000" dirty="0" smtClean="0"/>
              <a:t>Amaranto</a:t>
            </a:r>
            <a:r>
              <a:rPr lang="es-ES_tradnl" sz="2000" dirty="0"/>
              <a:t>	</a:t>
            </a:r>
            <a:r>
              <a:rPr lang="es-ES_tradnl" sz="2000" dirty="0" smtClean="0"/>
              <a:t>	</a:t>
            </a:r>
            <a:r>
              <a:rPr lang="es-ES_tradnl" sz="2000" dirty="0" smtClean="0"/>
              <a:t>	</a:t>
            </a:r>
            <a:r>
              <a:rPr lang="es-ES_tradnl" sz="2000" dirty="0" smtClean="0"/>
              <a:t>Sueros líquidos de sabores</a:t>
            </a:r>
          </a:p>
          <a:p>
            <a:r>
              <a:rPr lang="es-ES_tradnl" sz="2000" dirty="0" smtClean="0"/>
              <a:t>Leche en Tetra </a:t>
            </a:r>
            <a:r>
              <a:rPr lang="es-ES_tradnl" sz="2000" dirty="0" err="1" smtClean="0"/>
              <a:t>Pak</a:t>
            </a:r>
            <a:r>
              <a:rPr lang="es-ES_tradnl" sz="2000" dirty="0" smtClean="0"/>
              <a:t>		Veladoras o velas</a:t>
            </a:r>
          </a:p>
          <a:p>
            <a:endParaRPr lang="es-ES_tradnl" sz="1400" i="0" dirty="0" smtClean="0">
              <a:solidFill>
                <a:schemeClr val="tx1"/>
              </a:solidFill>
              <a:latin typeface="Montserrat" pitchFamily="2" charset="77"/>
            </a:endParaRPr>
          </a:p>
          <a:p>
            <a:endParaRPr lang="es-ES_tradnl" b="1" i="0" dirty="0" smtClean="0">
              <a:solidFill>
                <a:srgbClr val="C00000"/>
              </a:solidFill>
              <a:latin typeface="Montserrat" pitchFamily="2" charset="77"/>
            </a:endParaRPr>
          </a:p>
          <a:p>
            <a:r>
              <a:rPr lang="es-ES_tradnl" sz="2000" b="1" dirty="0">
                <a:solidFill>
                  <a:srgbClr val="691C32"/>
                </a:solidFill>
                <a:latin typeface="Montserrat" pitchFamily="2" charset="77"/>
              </a:rPr>
              <a:t>¡</a:t>
            </a:r>
            <a:r>
              <a:rPr lang="es-ES_tradnl" sz="2000" b="1" i="0" dirty="0" smtClean="0">
                <a:solidFill>
                  <a:srgbClr val="691C32"/>
                </a:solidFill>
                <a:latin typeface="Montserrat" pitchFamily="2" charset="77"/>
              </a:rPr>
              <a:t>Tu </a:t>
            </a:r>
            <a:r>
              <a:rPr lang="es-ES_tradnl" sz="2000" b="1" i="0" dirty="0" smtClean="0">
                <a:solidFill>
                  <a:srgbClr val="691C32"/>
                </a:solidFill>
                <a:latin typeface="Montserrat" pitchFamily="2" charset="77"/>
              </a:rPr>
              <a:t>participación es muy </a:t>
            </a:r>
            <a:r>
              <a:rPr lang="es-ES_tradnl" sz="2000" b="1" i="0" dirty="0" smtClean="0">
                <a:solidFill>
                  <a:srgbClr val="691C32"/>
                </a:solidFill>
                <a:latin typeface="Montserrat" pitchFamily="2" charset="77"/>
              </a:rPr>
              <a:t>importante, súmate a la causa!</a:t>
            </a:r>
            <a:endParaRPr lang="es-ES_tradnl" sz="2000" b="1" i="0" baseline="0" dirty="0">
              <a:solidFill>
                <a:srgbClr val="691C32"/>
              </a:solidFill>
              <a:latin typeface="Montserrat" pitchFamily="2" charset="77"/>
            </a:endParaRPr>
          </a:p>
        </p:txBody>
      </p:sp>
      <p:pic>
        <p:nvPicPr>
          <p:cNvPr id="7" name="Imagen 6" descr="Centro de Acopio Anáhuac: Ayudemos a nuestros hermanos afectad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7" y="2826327"/>
            <a:ext cx="4412452" cy="2886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4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GOB MX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174</Words>
  <Application>Microsoft Office PowerPoint</Application>
  <PresentationFormat>Panorámica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Montserrat SemiBold</vt:lpstr>
      <vt:lpstr>Tema de Office</vt:lpstr>
      <vt:lpstr>  CENTRO DE ACOPIO DAMNIFICADOS POR EL PASO DEL HURACÁN OTIS  ¡Es momento de solidarizarnos con nuestras hermanas y hermanos de Guerrero!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José Gabriel Rosillo Iglesias</cp:lastModifiedBy>
  <cp:revision>118</cp:revision>
  <cp:lastPrinted>2023-10-25T16:37:26Z</cp:lastPrinted>
  <dcterms:created xsi:type="dcterms:W3CDTF">2022-01-10T16:14:22Z</dcterms:created>
  <dcterms:modified xsi:type="dcterms:W3CDTF">2023-10-26T17:19:52Z</dcterms:modified>
</cp:coreProperties>
</file>